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5"/>
  </p:notesMasterIdLst>
  <p:sldIdLst>
    <p:sldId id="256" r:id="rId2"/>
    <p:sldId id="257" r:id="rId3"/>
    <p:sldId id="258" r:id="rId4"/>
    <p:sldId id="273" r:id="rId5"/>
    <p:sldId id="259" r:id="rId6"/>
    <p:sldId id="260" r:id="rId7"/>
    <p:sldId id="274" r:id="rId8"/>
    <p:sldId id="284" r:id="rId9"/>
    <p:sldId id="275" r:id="rId10"/>
    <p:sldId id="285" r:id="rId11"/>
    <p:sldId id="286" r:id="rId12"/>
    <p:sldId id="276" r:id="rId13"/>
    <p:sldId id="287" r:id="rId14"/>
    <p:sldId id="278" r:id="rId15"/>
    <p:sldId id="279" r:id="rId16"/>
    <p:sldId id="288" r:id="rId17"/>
    <p:sldId id="290" r:id="rId18"/>
    <p:sldId id="293" r:id="rId19"/>
    <p:sldId id="289" r:id="rId20"/>
    <p:sldId id="280" r:id="rId21"/>
    <p:sldId id="291" r:id="rId22"/>
    <p:sldId id="281" r:id="rId23"/>
    <p:sldId id="292" r:id="rId24"/>
    <p:sldId id="282" r:id="rId25"/>
    <p:sldId id="294" r:id="rId26"/>
    <p:sldId id="261" r:id="rId27"/>
    <p:sldId id="263" r:id="rId28"/>
    <p:sldId id="265" r:id="rId29"/>
    <p:sldId id="283" r:id="rId30"/>
    <p:sldId id="270" r:id="rId31"/>
    <p:sldId id="295" r:id="rId32"/>
    <p:sldId id="296" r:id="rId33"/>
    <p:sldId id="297" r:id="rId34"/>
    <p:sldId id="299" r:id="rId35"/>
    <p:sldId id="298"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317" r:id="rId74"/>
    <p:sldId id="318" r:id="rId75"/>
    <p:sldId id="319" r:id="rId76"/>
    <p:sldId id="320" r:id="rId77"/>
    <p:sldId id="321" r:id="rId78"/>
    <p:sldId id="322" r:id="rId79"/>
    <p:sldId id="390" r:id="rId80"/>
    <p:sldId id="391" r:id="rId81"/>
    <p:sldId id="392" r:id="rId82"/>
    <p:sldId id="393"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39" r:id="rId106"/>
    <p:sldId id="440" r:id="rId107"/>
    <p:sldId id="441" r:id="rId108"/>
    <p:sldId id="442" r:id="rId109"/>
    <p:sldId id="443" r:id="rId110"/>
    <p:sldId id="444" r:id="rId111"/>
    <p:sldId id="445" r:id="rId112"/>
    <p:sldId id="446" r:id="rId113"/>
    <p:sldId id="447" r:id="rId114"/>
    <p:sldId id="448" r:id="rId115"/>
    <p:sldId id="449" r:id="rId116"/>
    <p:sldId id="450" r:id="rId117"/>
    <p:sldId id="451" r:id="rId118"/>
    <p:sldId id="323" r:id="rId119"/>
    <p:sldId id="324" r:id="rId120"/>
    <p:sldId id="325" r:id="rId121"/>
    <p:sldId id="326" r:id="rId122"/>
    <p:sldId id="327" r:id="rId123"/>
    <p:sldId id="328" r:id="rId124"/>
    <p:sldId id="329" r:id="rId125"/>
    <p:sldId id="330" r:id="rId126"/>
    <p:sldId id="331" r:id="rId127"/>
    <p:sldId id="332" r:id="rId128"/>
    <p:sldId id="333" r:id="rId129"/>
    <p:sldId id="334" r:id="rId130"/>
    <p:sldId id="335" r:id="rId131"/>
    <p:sldId id="336" r:id="rId132"/>
    <p:sldId id="337" r:id="rId133"/>
    <p:sldId id="338" r:id="rId134"/>
    <p:sldId id="339" r:id="rId135"/>
    <p:sldId id="340" r:id="rId136"/>
    <p:sldId id="341" r:id="rId137"/>
    <p:sldId id="342" r:id="rId138"/>
    <p:sldId id="343" r:id="rId139"/>
    <p:sldId id="344" r:id="rId140"/>
    <p:sldId id="345" r:id="rId141"/>
    <p:sldId id="346" r:id="rId142"/>
    <p:sldId id="347" r:id="rId143"/>
    <p:sldId id="348" r:id="rId144"/>
    <p:sldId id="349" r:id="rId145"/>
    <p:sldId id="262" r:id="rId146"/>
    <p:sldId id="350" r:id="rId147"/>
    <p:sldId id="264" r:id="rId148"/>
    <p:sldId id="351" r:id="rId149"/>
    <p:sldId id="266" r:id="rId150"/>
    <p:sldId id="267" r:id="rId151"/>
    <p:sldId id="268" r:id="rId152"/>
    <p:sldId id="269" r:id="rId153"/>
    <p:sldId id="352" r:id="rId154"/>
    <p:sldId id="271" r:id="rId155"/>
    <p:sldId id="272" r:id="rId156"/>
    <p:sldId id="353" r:id="rId157"/>
    <p:sldId id="354" r:id="rId158"/>
    <p:sldId id="355" r:id="rId159"/>
    <p:sldId id="356" r:id="rId160"/>
    <p:sldId id="277" r:id="rId161"/>
    <p:sldId id="357" r:id="rId162"/>
    <p:sldId id="358" r:id="rId163"/>
    <p:sldId id="359" r:id="rId164"/>
    <p:sldId id="360" r:id="rId165"/>
    <p:sldId id="361" r:id="rId166"/>
    <p:sldId id="362" r:id="rId167"/>
    <p:sldId id="363" r:id="rId168"/>
    <p:sldId id="364" r:id="rId169"/>
    <p:sldId id="365" r:id="rId170"/>
    <p:sldId id="366" r:id="rId171"/>
    <p:sldId id="367" r:id="rId172"/>
    <p:sldId id="368" r:id="rId173"/>
    <p:sldId id="369" r:id="rId174"/>
    <p:sldId id="370" r:id="rId175"/>
    <p:sldId id="371" r:id="rId176"/>
    <p:sldId id="372" r:id="rId177"/>
    <p:sldId id="373" r:id="rId178"/>
    <p:sldId id="374" r:id="rId179"/>
    <p:sldId id="375" r:id="rId180"/>
    <p:sldId id="376" r:id="rId181"/>
    <p:sldId id="377" r:id="rId182"/>
    <p:sldId id="378" r:id="rId183"/>
    <p:sldId id="379" r:id="rId184"/>
    <p:sldId id="380" r:id="rId185"/>
    <p:sldId id="381" r:id="rId186"/>
    <p:sldId id="382" r:id="rId187"/>
    <p:sldId id="383" r:id="rId188"/>
    <p:sldId id="384" r:id="rId189"/>
    <p:sldId id="385" r:id="rId190"/>
    <p:sldId id="386" r:id="rId191"/>
    <p:sldId id="387" r:id="rId192"/>
    <p:sldId id="388" r:id="rId193"/>
    <p:sldId id="389"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CDCF5-72F5-4F8F-B967-52BAF63B39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rtl="1"/>
          <a:endParaRPr lang="ar-IQ"/>
        </a:p>
      </dgm:t>
    </dgm:pt>
    <dgm:pt modelId="{14A6A023-34F0-4F22-9627-6A0D6B15434F}">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err="1">
              <a:solidFill>
                <a:srgbClr val="0070C0"/>
              </a:solidFill>
            </a:rPr>
            <a:t>NanoSensors</a:t>
          </a:r>
          <a:endParaRPr lang="ar-IQ" sz="2000" b="1" dirty="0">
            <a:solidFill>
              <a:srgbClr val="0070C0"/>
            </a:solidFill>
          </a:endParaRPr>
        </a:p>
      </dgm:t>
    </dgm:pt>
    <dgm:pt modelId="{115EE4F5-15F0-4592-9A8B-5F7D09C20B30}" type="parTrans" cxnId="{315363CD-5723-4FFF-AF6E-AF319A25B191}">
      <dgm:prSet/>
      <dgm:spPr/>
      <dgm:t>
        <a:bodyPr/>
        <a:lstStyle/>
        <a:p>
          <a:pPr rtl="1"/>
          <a:endParaRPr lang="ar-IQ"/>
        </a:p>
      </dgm:t>
    </dgm:pt>
    <dgm:pt modelId="{3D6D7372-8D8F-44FD-84B1-9ADD861261F6}" type="sibTrans" cxnId="{315363CD-5723-4FFF-AF6E-AF319A25B191}">
      <dgm:prSet/>
      <dgm:spPr/>
      <dgm:t>
        <a:bodyPr/>
        <a:lstStyle/>
        <a:p>
          <a:pPr rtl="1"/>
          <a:endParaRPr lang="ar-IQ"/>
        </a:p>
      </dgm:t>
    </dgm:pt>
    <dgm:pt modelId="{5F567A28-44E3-41C5-A554-D414BF3F78C6}">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Optical Nanosensors</a:t>
          </a:r>
          <a:endParaRPr lang="ar-IQ" sz="2000" b="1" dirty="0">
            <a:solidFill>
              <a:srgbClr val="0070C0"/>
            </a:solidFill>
          </a:endParaRPr>
        </a:p>
      </dgm:t>
    </dgm:pt>
    <dgm:pt modelId="{AC6495EE-B89A-489B-B3A0-5C98D10697ED}" type="parTrans" cxnId="{CE97B3B5-CED3-4FF5-BDAB-DD4824E37450}">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9179846B-9900-4799-A4E6-A7CEB03925A8}" type="sibTrans" cxnId="{CE97B3B5-CED3-4FF5-BDAB-DD4824E37450}">
      <dgm:prSet/>
      <dgm:spPr/>
      <dgm:t>
        <a:bodyPr/>
        <a:lstStyle/>
        <a:p>
          <a:pPr rtl="1"/>
          <a:endParaRPr lang="ar-IQ"/>
        </a:p>
      </dgm:t>
    </dgm:pt>
    <dgm:pt modelId="{42F59AC0-B2B1-4185-B47C-92F421247AAC}">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Chemical Nanosensors</a:t>
          </a:r>
          <a:endParaRPr lang="ar-IQ" sz="2000" b="1" dirty="0">
            <a:solidFill>
              <a:srgbClr val="0070C0"/>
            </a:solidFill>
          </a:endParaRPr>
        </a:p>
      </dgm:t>
    </dgm:pt>
    <dgm:pt modelId="{57494E7A-7437-474C-98FC-107FC8983239}" type="parTrans" cxnId="{A7172129-58AA-4DDE-BE05-33AB446A5233}">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8608A2A4-BCB2-44B3-986F-A135157F5E61}" type="sibTrans" cxnId="{A7172129-58AA-4DDE-BE05-33AB446A5233}">
      <dgm:prSet/>
      <dgm:spPr/>
      <dgm:t>
        <a:bodyPr/>
        <a:lstStyle/>
        <a:p>
          <a:pPr rtl="1"/>
          <a:endParaRPr lang="ar-IQ"/>
        </a:p>
      </dgm:t>
    </dgm:pt>
    <dgm:pt modelId="{E56D7182-6985-475E-B762-633E9FE736C3}">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Physical Nanosensors</a:t>
          </a:r>
          <a:endParaRPr lang="ar-IQ" sz="2000" b="1" dirty="0">
            <a:solidFill>
              <a:srgbClr val="0070C0"/>
            </a:solidFill>
          </a:endParaRPr>
        </a:p>
      </dgm:t>
    </dgm:pt>
    <dgm:pt modelId="{830474E9-92AE-4C00-8F71-7F880CDDA9A5}" type="parTrans" cxnId="{E8E691C0-1365-450C-B827-1893AEDF1ED9}">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E10C7C0-8506-47EE-BA04-16AE46DD482B}" type="sibTrans" cxnId="{E8E691C0-1365-450C-B827-1893AEDF1ED9}">
      <dgm:prSet/>
      <dgm:spPr/>
      <dgm:t>
        <a:bodyPr/>
        <a:lstStyle/>
        <a:p>
          <a:pPr rtl="1"/>
          <a:endParaRPr lang="ar-IQ"/>
        </a:p>
      </dgm:t>
    </dgm:pt>
    <dgm:pt modelId="{95C4A381-EB09-4997-AA80-14F33D44C59F}">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Biological Nanosensors</a:t>
          </a:r>
          <a:endParaRPr lang="ar-IQ" sz="2000" b="1" dirty="0">
            <a:solidFill>
              <a:srgbClr val="0070C0"/>
            </a:solidFill>
          </a:endParaRPr>
        </a:p>
      </dgm:t>
    </dgm:pt>
    <dgm:pt modelId="{8B80D86E-2E98-4F2A-9450-503625BC5FF0}" type="parTrans" cxnId="{BF94C1E2-07DF-452B-8B5A-1B4E5D5B2894}">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25CDDAD-B54D-4B67-A79A-6DAD2BD42E82}" type="sibTrans" cxnId="{BF94C1E2-07DF-452B-8B5A-1B4E5D5B2894}">
      <dgm:prSet/>
      <dgm:spPr/>
      <dgm:t>
        <a:bodyPr/>
        <a:lstStyle/>
        <a:p>
          <a:pPr rtl="1"/>
          <a:endParaRPr lang="ar-IQ"/>
        </a:p>
      </dgm:t>
    </dgm:pt>
    <dgm:pt modelId="{393EA2DE-DCB1-417E-950C-926F384919B6}">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Proximity Nanosensors</a:t>
          </a:r>
          <a:endParaRPr lang="ar-IQ" sz="2000" b="1" dirty="0">
            <a:solidFill>
              <a:srgbClr val="0070C0"/>
            </a:solidFill>
          </a:endParaRPr>
        </a:p>
      </dgm:t>
    </dgm:pt>
    <dgm:pt modelId="{6AE93E30-09B9-4342-AF1B-604D991B9A26}" type="parTrans" cxnId="{2240309E-E264-43D4-8436-83B00CF63E11}">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C57BDFA-45C9-4A93-BC7C-6A6DA61E6843}" type="sibTrans" cxnId="{2240309E-E264-43D4-8436-83B00CF63E11}">
      <dgm:prSet/>
      <dgm:spPr/>
      <dgm:t>
        <a:bodyPr/>
        <a:lstStyle/>
        <a:p>
          <a:pPr rtl="1"/>
          <a:endParaRPr lang="ar-IQ"/>
        </a:p>
      </dgm:t>
    </dgm:pt>
    <dgm:pt modelId="{180F8255-9C90-483F-87CC-F9FC71FDF65B}">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Ambient Light Nanosensors</a:t>
          </a:r>
          <a:endParaRPr lang="ar-IQ" sz="2000" b="1" dirty="0">
            <a:solidFill>
              <a:srgbClr val="0070C0"/>
            </a:solidFill>
          </a:endParaRPr>
        </a:p>
      </dgm:t>
    </dgm:pt>
    <dgm:pt modelId="{4C2708A9-2139-4A95-AE22-14797BA3F8CA}" type="parTrans" cxnId="{4E0E750D-32B8-4727-B89A-80375D0A6741}">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88CA8A56-3C94-495B-9741-60DB6198C51F}" type="sibTrans" cxnId="{4E0E750D-32B8-4727-B89A-80375D0A6741}">
      <dgm:prSet/>
      <dgm:spPr/>
      <dgm:t>
        <a:bodyPr/>
        <a:lstStyle/>
        <a:p>
          <a:pPr rtl="1"/>
          <a:endParaRPr lang="ar-IQ"/>
        </a:p>
      </dgm:t>
    </dgm:pt>
    <dgm:pt modelId="{65053698-6A61-46D4-A06B-43B0349C08DB}">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Antibody/Antigen Interaction</a:t>
          </a:r>
          <a:endParaRPr lang="ar-IQ" sz="2000" b="1" dirty="0">
            <a:solidFill>
              <a:srgbClr val="0070C0"/>
            </a:solidFill>
          </a:endParaRPr>
        </a:p>
      </dgm:t>
    </dgm:pt>
    <dgm:pt modelId="{48518C0F-D9DC-44CD-BB62-A576903E6A91}" type="parTrans" cxnId="{CA94BB3D-D344-4E7A-8DA8-ED8C2EDC1AF0}">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ED7D071E-3AF9-41DD-AB3C-FE8FE3ABE892}" type="sibTrans" cxnId="{CA94BB3D-D344-4E7A-8DA8-ED8C2EDC1AF0}">
      <dgm:prSet/>
      <dgm:spPr/>
      <dgm:t>
        <a:bodyPr/>
        <a:lstStyle/>
        <a:p>
          <a:pPr rtl="1"/>
          <a:endParaRPr lang="ar-IQ"/>
        </a:p>
      </dgm:t>
    </dgm:pt>
    <dgm:pt modelId="{049B30B3-C2E7-4BD3-85AE-89AB32A3A33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DNA Interaction</a:t>
          </a:r>
          <a:endParaRPr lang="ar-IQ" sz="2000" b="1" dirty="0">
            <a:solidFill>
              <a:srgbClr val="0070C0"/>
            </a:solidFill>
          </a:endParaRPr>
        </a:p>
      </dgm:t>
    </dgm:pt>
    <dgm:pt modelId="{1CBD1134-FBDD-4992-8111-0C52553A2A41}" type="parTrans" cxnId="{4B2B26CB-CA1D-4C86-9197-DE55303EB40E}">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02EA0BC-A69C-404D-8A3F-4CD0765271AB}" type="sibTrans" cxnId="{4B2B26CB-CA1D-4C86-9197-DE55303EB40E}">
      <dgm:prSet/>
      <dgm:spPr/>
      <dgm:t>
        <a:bodyPr/>
        <a:lstStyle/>
        <a:p>
          <a:pPr rtl="1"/>
          <a:endParaRPr lang="ar-IQ"/>
        </a:p>
      </dgm:t>
    </dgm:pt>
    <dgm:pt modelId="{AA40E7B7-295D-4CA2-902C-940D13CDCF92}">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Enzymatic Interaction</a:t>
          </a:r>
          <a:endParaRPr lang="ar-IQ" sz="2000" b="1" dirty="0">
            <a:solidFill>
              <a:srgbClr val="0070C0"/>
            </a:solidFill>
          </a:endParaRPr>
        </a:p>
      </dgm:t>
    </dgm:pt>
    <dgm:pt modelId="{6F804DD3-A6AB-4137-AB6D-0841904F133D}" type="parTrans" cxnId="{38000EA3-1ECB-476F-80DF-BA084257BE4C}">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99BC3A8E-07F0-41F6-8B84-93726F82AB38}" type="sibTrans" cxnId="{38000EA3-1ECB-476F-80DF-BA084257BE4C}">
      <dgm:prSet/>
      <dgm:spPr/>
      <dgm:t>
        <a:bodyPr/>
        <a:lstStyle/>
        <a:p>
          <a:pPr rtl="1"/>
          <a:endParaRPr lang="ar-IQ"/>
        </a:p>
      </dgm:t>
    </dgm:pt>
    <dgm:pt modelId="{BC743AD8-99D1-4F16-9D60-C9FE434A8FD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Chemical Composition</a:t>
          </a:r>
          <a:endParaRPr lang="ar-IQ" sz="2000" b="1" dirty="0">
            <a:solidFill>
              <a:srgbClr val="0070C0"/>
            </a:solidFill>
          </a:endParaRPr>
        </a:p>
      </dgm:t>
    </dgm:pt>
    <dgm:pt modelId="{4A092EAD-90F8-4B40-ABB1-289691D7E575}" type="parTrans" cxnId="{77C4E092-B9D2-4F64-A3E9-0AA62E887C6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1EF63976-D674-40C0-B27F-03213D5A9551}" type="sibTrans" cxnId="{77C4E092-B9D2-4F64-A3E9-0AA62E887C65}">
      <dgm:prSet/>
      <dgm:spPr/>
      <dgm:t>
        <a:bodyPr/>
        <a:lstStyle/>
        <a:p>
          <a:pPr rtl="1"/>
          <a:endParaRPr lang="ar-IQ"/>
        </a:p>
      </dgm:t>
    </dgm:pt>
    <dgm:pt modelId="{3C3CE00F-4901-42F2-A33C-97E38973BC4A}">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Molecular Concentration</a:t>
          </a:r>
          <a:endParaRPr lang="ar-IQ" sz="2000" b="1" dirty="0">
            <a:solidFill>
              <a:srgbClr val="0070C0"/>
            </a:solidFill>
          </a:endParaRPr>
        </a:p>
      </dgm:t>
    </dgm:pt>
    <dgm:pt modelId="{A13AAB06-3C36-4C90-9814-27C5361CEABA}" type="parTrans" cxnId="{609FFA0B-D5C6-40E5-B112-75C12C29993D}">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C8FA47B-638B-454A-A5EE-59476CF7B000}" type="sibTrans" cxnId="{609FFA0B-D5C6-40E5-B112-75C12C29993D}">
      <dgm:prSet/>
      <dgm:spPr/>
      <dgm:t>
        <a:bodyPr/>
        <a:lstStyle/>
        <a:p>
          <a:pPr rtl="1"/>
          <a:endParaRPr lang="ar-IQ"/>
        </a:p>
      </dgm:t>
    </dgm:pt>
    <dgm:pt modelId="{2C35CD02-FBBA-41EA-92CB-75627480F4F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Pressure</a:t>
          </a:r>
          <a:endParaRPr lang="ar-IQ" sz="2000" b="1" dirty="0">
            <a:solidFill>
              <a:srgbClr val="0070C0"/>
            </a:solidFill>
          </a:endParaRPr>
        </a:p>
      </dgm:t>
    </dgm:pt>
    <dgm:pt modelId="{0910B84D-42B0-4D9F-9368-1716DE3D9E17}" type="parTrans" cxnId="{22346FBE-DC59-4F54-9AEE-E412E4501F2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0A5560D8-9A21-4BD6-A2AA-5AA9A0BF1782}" type="sibTrans" cxnId="{22346FBE-DC59-4F54-9AEE-E412E4501F25}">
      <dgm:prSet/>
      <dgm:spPr/>
      <dgm:t>
        <a:bodyPr/>
        <a:lstStyle/>
        <a:p>
          <a:pPr rtl="1"/>
          <a:endParaRPr lang="ar-IQ"/>
        </a:p>
      </dgm:t>
    </dgm:pt>
    <dgm:pt modelId="{1446618B-6248-410A-9798-A170E0B78500}">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Force</a:t>
          </a:r>
          <a:endParaRPr lang="ar-IQ" sz="2000" b="1" dirty="0">
            <a:solidFill>
              <a:srgbClr val="0070C0"/>
            </a:solidFill>
          </a:endParaRPr>
        </a:p>
      </dgm:t>
    </dgm:pt>
    <dgm:pt modelId="{5A9113D3-EDBF-4564-B47F-0F64FBE6E159}" type="parTrans" cxnId="{0E1D6928-2403-4822-ABFF-3596F4CB3059}">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C05ADF00-7EBD-447A-8401-F955AA39CC0A}" type="sibTrans" cxnId="{0E1D6928-2403-4822-ABFF-3596F4CB3059}">
      <dgm:prSet/>
      <dgm:spPr/>
      <dgm:t>
        <a:bodyPr/>
        <a:lstStyle/>
        <a:p>
          <a:pPr rtl="1"/>
          <a:endParaRPr lang="ar-IQ"/>
        </a:p>
      </dgm:t>
    </dgm:pt>
    <dgm:pt modelId="{45C6C16C-B7C8-4BBD-A0AA-4C2BA0F7BE12}">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Mass</a:t>
          </a:r>
          <a:endParaRPr lang="ar-IQ" sz="2000" b="1" dirty="0">
            <a:solidFill>
              <a:srgbClr val="0070C0"/>
            </a:solidFill>
          </a:endParaRPr>
        </a:p>
      </dgm:t>
    </dgm:pt>
    <dgm:pt modelId="{F68CDBBD-4C0D-4FCD-9F00-52673AB3AF02}" type="parTrans" cxnId="{FE3FE7B2-05C8-4C4A-9BB0-F48AFA393A0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EC4FA06-7EED-41FD-8D9C-D5F365354B74}" type="sibTrans" cxnId="{FE3FE7B2-05C8-4C4A-9BB0-F48AFA393A05}">
      <dgm:prSet/>
      <dgm:spPr/>
      <dgm:t>
        <a:bodyPr/>
        <a:lstStyle/>
        <a:p>
          <a:pPr rtl="1"/>
          <a:endParaRPr lang="ar-IQ"/>
        </a:p>
      </dgm:t>
    </dgm:pt>
    <dgm:pt modelId="{CB259A0F-4349-4FE6-BE6D-89D5E3399C0E}">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Displacement</a:t>
          </a:r>
          <a:endParaRPr lang="ar-IQ" sz="2000" b="1" dirty="0">
            <a:solidFill>
              <a:srgbClr val="0070C0"/>
            </a:solidFill>
          </a:endParaRPr>
        </a:p>
      </dgm:t>
    </dgm:pt>
    <dgm:pt modelId="{2495EEF2-563F-4753-94D7-D643FBE4DF68}" type="parTrans" cxnId="{7A851A5D-1D5E-49B5-9104-F41ED5378DAE}">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54FF455B-B4D5-4BE8-BBC1-E855AFE24374}" type="sibTrans" cxnId="{7A851A5D-1D5E-49B5-9104-F41ED5378DAE}">
      <dgm:prSet/>
      <dgm:spPr/>
      <dgm:t>
        <a:bodyPr/>
        <a:lstStyle/>
        <a:p>
          <a:pPr rtl="1"/>
          <a:endParaRPr lang="ar-IQ"/>
        </a:p>
      </dgm:t>
    </dgm:pt>
    <dgm:pt modelId="{B2A19C9C-2B3B-4CC5-AB74-C524819CAD0D}" type="pres">
      <dgm:prSet presAssocID="{2E1CDCF5-72F5-4F8F-B967-52BAF63B3984}" presName="hierChild1" presStyleCnt="0">
        <dgm:presLayoutVars>
          <dgm:orgChart val="1"/>
          <dgm:chPref val="1"/>
          <dgm:dir/>
          <dgm:animOne val="branch"/>
          <dgm:animLvl val="lvl"/>
          <dgm:resizeHandles/>
        </dgm:presLayoutVars>
      </dgm:prSet>
      <dgm:spPr/>
    </dgm:pt>
    <dgm:pt modelId="{81735235-70F5-4739-B1F4-1319C7A1790E}" type="pres">
      <dgm:prSet presAssocID="{14A6A023-34F0-4F22-9627-6A0D6B15434F}" presName="hierRoot1" presStyleCnt="0">
        <dgm:presLayoutVars>
          <dgm:hierBranch val="init"/>
        </dgm:presLayoutVars>
      </dgm:prSet>
      <dgm:spPr/>
    </dgm:pt>
    <dgm:pt modelId="{FB23F31F-9462-4E9E-8D21-A23D7FE9671B}" type="pres">
      <dgm:prSet presAssocID="{14A6A023-34F0-4F22-9627-6A0D6B15434F}" presName="rootComposite1" presStyleCnt="0"/>
      <dgm:spPr/>
    </dgm:pt>
    <dgm:pt modelId="{A110967F-CBCC-4FAB-AEAF-436CB5E128E3}" type="pres">
      <dgm:prSet presAssocID="{14A6A023-34F0-4F22-9627-6A0D6B15434F}" presName="rootText1" presStyleLbl="node0" presStyleIdx="0" presStyleCnt="1">
        <dgm:presLayoutVars>
          <dgm:chPref val="3"/>
        </dgm:presLayoutVars>
      </dgm:prSet>
      <dgm:spPr/>
    </dgm:pt>
    <dgm:pt modelId="{958CC234-9737-4356-8518-8BE630265905}" type="pres">
      <dgm:prSet presAssocID="{14A6A023-34F0-4F22-9627-6A0D6B15434F}" presName="rootConnector1" presStyleLbl="node1" presStyleIdx="0" presStyleCnt="0"/>
      <dgm:spPr/>
    </dgm:pt>
    <dgm:pt modelId="{31725E63-FD84-496C-8EE2-A6853389B4FD}" type="pres">
      <dgm:prSet presAssocID="{14A6A023-34F0-4F22-9627-6A0D6B15434F}" presName="hierChild2" presStyleCnt="0"/>
      <dgm:spPr/>
    </dgm:pt>
    <dgm:pt modelId="{04D6435A-9935-45E1-9213-2B5EDC2E069A}" type="pres">
      <dgm:prSet presAssocID="{AC6495EE-B89A-489B-B3A0-5C98D10697ED}" presName="Name37" presStyleLbl="parChTrans1D2" presStyleIdx="0" presStyleCnt="4"/>
      <dgm:spPr/>
    </dgm:pt>
    <dgm:pt modelId="{43421571-9CE5-4422-B615-F6526D869665}" type="pres">
      <dgm:prSet presAssocID="{5F567A28-44E3-41C5-A554-D414BF3F78C6}" presName="hierRoot2" presStyleCnt="0">
        <dgm:presLayoutVars>
          <dgm:hierBranch val="init"/>
        </dgm:presLayoutVars>
      </dgm:prSet>
      <dgm:spPr/>
    </dgm:pt>
    <dgm:pt modelId="{AC3117F3-210E-4E74-AEFF-B60AFCD2449E}" type="pres">
      <dgm:prSet presAssocID="{5F567A28-44E3-41C5-A554-D414BF3F78C6}" presName="rootComposite" presStyleCnt="0"/>
      <dgm:spPr/>
    </dgm:pt>
    <dgm:pt modelId="{8A68DAD0-A98F-4959-88FB-B1FD2D8D8253}" type="pres">
      <dgm:prSet presAssocID="{5F567A28-44E3-41C5-A554-D414BF3F78C6}" presName="rootText" presStyleLbl="node2" presStyleIdx="0" presStyleCnt="4" custLinFactNeighborX="-54922">
        <dgm:presLayoutVars>
          <dgm:chPref val="3"/>
        </dgm:presLayoutVars>
      </dgm:prSet>
      <dgm:spPr/>
    </dgm:pt>
    <dgm:pt modelId="{6230D33B-FA14-4252-AA44-F098090E13D1}" type="pres">
      <dgm:prSet presAssocID="{5F567A28-44E3-41C5-A554-D414BF3F78C6}" presName="rootConnector" presStyleLbl="node2" presStyleIdx="0" presStyleCnt="4"/>
      <dgm:spPr/>
    </dgm:pt>
    <dgm:pt modelId="{422CA7BF-C9E8-44B8-BEAE-86ABEE634534}" type="pres">
      <dgm:prSet presAssocID="{5F567A28-44E3-41C5-A554-D414BF3F78C6}" presName="hierChild4" presStyleCnt="0"/>
      <dgm:spPr/>
    </dgm:pt>
    <dgm:pt modelId="{91F47011-3DB6-4C50-8F79-8E9C6E5A5267}" type="pres">
      <dgm:prSet presAssocID="{4C2708A9-2139-4A95-AE22-14797BA3F8CA}" presName="Name37" presStyleLbl="parChTrans1D3" presStyleIdx="0" presStyleCnt="11"/>
      <dgm:spPr/>
    </dgm:pt>
    <dgm:pt modelId="{D522B860-8B5B-44CE-A69E-A865EAB8B463}" type="pres">
      <dgm:prSet presAssocID="{180F8255-9C90-483F-87CC-F9FC71FDF65B}" presName="hierRoot2" presStyleCnt="0">
        <dgm:presLayoutVars>
          <dgm:hierBranch val="init"/>
        </dgm:presLayoutVars>
      </dgm:prSet>
      <dgm:spPr/>
    </dgm:pt>
    <dgm:pt modelId="{A724FE89-4FF7-4C85-A17C-6947C5955B82}" type="pres">
      <dgm:prSet presAssocID="{180F8255-9C90-483F-87CC-F9FC71FDF65B}" presName="rootComposite" presStyleCnt="0"/>
      <dgm:spPr/>
    </dgm:pt>
    <dgm:pt modelId="{D0B1B949-DA47-42F4-AAA1-E041CD37F3CF}" type="pres">
      <dgm:prSet presAssocID="{180F8255-9C90-483F-87CC-F9FC71FDF65B}" presName="rootText" presStyleLbl="node3" presStyleIdx="0" presStyleCnt="11" custLinFactY="36129" custLinFactNeighborX="-52111" custLinFactNeighborY="100000">
        <dgm:presLayoutVars>
          <dgm:chPref val="3"/>
        </dgm:presLayoutVars>
      </dgm:prSet>
      <dgm:spPr/>
    </dgm:pt>
    <dgm:pt modelId="{ABBE4541-FC35-4267-AF87-0FA79D309374}" type="pres">
      <dgm:prSet presAssocID="{180F8255-9C90-483F-87CC-F9FC71FDF65B}" presName="rootConnector" presStyleLbl="node3" presStyleIdx="0" presStyleCnt="11"/>
      <dgm:spPr/>
    </dgm:pt>
    <dgm:pt modelId="{B0DE557F-522F-4D76-BC56-162123FEB6B9}" type="pres">
      <dgm:prSet presAssocID="{180F8255-9C90-483F-87CC-F9FC71FDF65B}" presName="hierChild4" presStyleCnt="0"/>
      <dgm:spPr/>
    </dgm:pt>
    <dgm:pt modelId="{1209A026-5B19-4FC4-8430-90C0FE04D662}" type="pres">
      <dgm:prSet presAssocID="{180F8255-9C90-483F-87CC-F9FC71FDF65B}" presName="hierChild5" presStyleCnt="0"/>
      <dgm:spPr/>
    </dgm:pt>
    <dgm:pt modelId="{1C5A4C63-18D9-4D33-8D7E-AA0D037F821E}" type="pres">
      <dgm:prSet presAssocID="{6AE93E30-09B9-4342-AF1B-604D991B9A26}" presName="Name37" presStyleLbl="parChTrans1D3" presStyleIdx="1" presStyleCnt="11"/>
      <dgm:spPr/>
    </dgm:pt>
    <dgm:pt modelId="{890B632F-7124-4188-9B5E-F4B0B6004222}" type="pres">
      <dgm:prSet presAssocID="{393EA2DE-DCB1-417E-950C-926F384919B6}" presName="hierRoot2" presStyleCnt="0">
        <dgm:presLayoutVars>
          <dgm:hierBranch val="init"/>
        </dgm:presLayoutVars>
      </dgm:prSet>
      <dgm:spPr/>
    </dgm:pt>
    <dgm:pt modelId="{2F9E8026-D99F-42D0-AD53-C50348D357E6}" type="pres">
      <dgm:prSet presAssocID="{393EA2DE-DCB1-417E-950C-926F384919B6}" presName="rootComposite" presStyleCnt="0"/>
      <dgm:spPr/>
    </dgm:pt>
    <dgm:pt modelId="{74605F3B-110D-43CC-9DAB-42B3D705FDB9}" type="pres">
      <dgm:prSet presAssocID="{393EA2DE-DCB1-417E-950C-926F384919B6}" presName="rootText" presStyleLbl="node3" presStyleIdx="1" presStyleCnt="11" custLinFactY="-46930" custLinFactNeighborX="-51257" custLinFactNeighborY="-100000">
        <dgm:presLayoutVars>
          <dgm:chPref val="3"/>
        </dgm:presLayoutVars>
      </dgm:prSet>
      <dgm:spPr/>
    </dgm:pt>
    <dgm:pt modelId="{83493BE5-8C36-4659-9758-6522884AAAA3}" type="pres">
      <dgm:prSet presAssocID="{393EA2DE-DCB1-417E-950C-926F384919B6}" presName="rootConnector" presStyleLbl="node3" presStyleIdx="1" presStyleCnt="11"/>
      <dgm:spPr/>
    </dgm:pt>
    <dgm:pt modelId="{EADC2CFC-D441-4810-991B-2ECEB754F299}" type="pres">
      <dgm:prSet presAssocID="{393EA2DE-DCB1-417E-950C-926F384919B6}" presName="hierChild4" presStyleCnt="0"/>
      <dgm:spPr/>
    </dgm:pt>
    <dgm:pt modelId="{D6A23080-BACB-462D-BE47-382EA1D1D085}" type="pres">
      <dgm:prSet presAssocID="{393EA2DE-DCB1-417E-950C-926F384919B6}" presName="hierChild5" presStyleCnt="0"/>
      <dgm:spPr/>
    </dgm:pt>
    <dgm:pt modelId="{E4068B92-DE19-4114-9CE2-7FD2624A3D71}" type="pres">
      <dgm:prSet presAssocID="{5F567A28-44E3-41C5-A554-D414BF3F78C6}" presName="hierChild5" presStyleCnt="0"/>
      <dgm:spPr/>
    </dgm:pt>
    <dgm:pt modelId="{19AF9834-C77C-4535-8AAB-1F08916ACB31}" type="pres">
      <dgm:prSet presAssocID="{8B80D86E-2E98-4F2A-9450-503625BC5FF0}" presName="Name37" presStyleLbl="parChTrans1D2" presStyleIdx="1" presStyleCnt="4"/>
      <dgm:spPr/>
    </dgm:pt>
    <dgm:pt modelId="{68959F2F-CA70-413E-89AB-B2CA67B4C6F9}" type="pres">
      <dgm:prSet presAssocID="{95C4A381-EB09-4997-AA80-14F33D44C59F}" presName="hierRoot2" presStyleCnt="0">
        <dgm:presLayoutVars>
          <dgm:hierBranch val="init"/>
        </dgm:presLayoutVars>
      </dgm:prSet>
      <dgm:spPr/>
    </dgm:pt>
    <dgm:pt modelId="{8A32D678-F158-49B8-8F6A-FF9F0AAB6A24}" type="pres">
      <dgm:prSet presAssocID="{95C4A381-EB09-4997-AA80-14F33D44C59F}" presName="rootComposite" presStyleCnt="0"/>
      <dgm:spPr/>
    </dgm:pt>
    <dgm:pt modelId="{7AE4492E-313B-44B3-A351-B202AEF2DDD3}" type="pres">
      <dgm:prSet presAssocID="{95C4A381-EB09-4997-AA80-14F33D44C59F}" presName="rootText" presStyleLbl="node2" presStyleIdx="1" presStyleCnt="4">
        <dgm:presLayoutVars>
          <dgm:chPref val="3"/>
        </dgm:presLayoutVars>
      </dgm:prSet>
      <dgm:spPr/>
    </dgm:pt>
    <dgm:pt modelId="{3C9ABBD7-957B-45FB-B626-CC35D604E6C7}" type="pres">
      <dgm:prSet presAssocID="{95C4A381-EB09-4997-AA80-14F33D44C59F}" presName="rootConnector" presStyleLbl="node2" presStyleIdx="1" presStyleCnt="4"/>
      <dgm:spPr/>
    </dgm:pt>
    <dgm:pt modelId="{A4E155E9-6AD8-4875-8FE2-8E8B46001D40}" type="pres">
      <dgm:prSet presAssocID="{95C4A381-EB09-4997-AA80-14F33D44C59F}" presName="hierChild4" presStyleCnt="0"/>
      <dgm:spPr/>
    </dgm:pt>
    <dgm:pt modelId="{472204C9-CE32-4E37-BBF0-132AB52AB32F}" type="pres">
      <dgm:prSet presAssocID="{48518C0F-D9DC-44CD-BB62-A576903E6A91}" presName="Name37" presStyleLbl="parChTrans1D3" presStyleIdx="2" presStyleCnt="11"/>
      <dgm:spPr/>
    </dgm:pt>
    <dgm:pt modelId="{C8421CC4-71B5-41AA-A950-19F3356CCD36}" type="pres">
      <dgm:prSet presAssocID="{65053698-6A61-46D4-A06B-43B0349C08DB}" presName="hierRoot2" presStyleCnt="0">
        <dgm:presLayoutVars>
          <dgm:hierBranch val="init"/>
        </dgm:presLayoutVars>
      </dgm:prSet>
      <dgm:spPr/>
    </dgm:pt>
    <dgm:pt modelId="{575152B9-46D5-4D8C-95E2-F2B83F892463}" type="pres">
      <dgm:prSet presAssocID="{65053698-6A61-46D4-A06B-43B0349C08DB}" presName="rootComposite" presStyleCnt="0"/>
      <dgm:spPr/>
    </dgm:pt>
    <dgm:pt modelId="{8817AAC0-805F-4770-BB29-A36913B50BAE}" type="pres">
      <dgm:prSet presAssocID="{65053698-6A61-46D4-A06B-43B0349C08DB}" presName="rootText" presStyleLbl="node3" presStyleIdx="2" presStyleCnt="11">
        <dgm:presLayoutVars>
          <dgm:chPref val="3"/>
        </dgm:presLayoutVars>
      </dgm:prSet>
      <dgm:spPr/>
    </dgm:pt>
    <dgm:pt modelId="{A8B62073-7423-4105-A1CB-AA754073EF09}" type="pres">
      <dgm:prSet presAssocID="{65053698-6A61-46D4-A06B-43B0349C08DB}" presName="rootConnector" presStyleLbl="node3" presStyleIdx="2" presStyleCnt="11"/>
      <dgm:spPr/>
    </dgm:pt>
    <dgm:pt modelId="{CC0721A9-D804-47F8-BE35-76445251DAC2}" type="pres">
      <dgm:prSet presAssocID="{65053698-6A61-46D4-A06B-43B0349C08DB}" presName="hierChild4" presStyleCnt="0"/>
      <dgm:spPr/>
    </dgm:pt>
    <dgm:pt modelId="{CAFD44F7-4DFC-4079-8C4B-04BEC9482671}" type="pres">
      <dgm:prSet presAssocID="{65053698-6A61-46D4-A06B-43B0349C08DB}" presName="hierChild5" presStyleCnt="0"/>
      <dgm:spPr/>
    </dgm:pt>
    <dgm:pt modelId="{71CC06DB-FC98-4EA2-848C-EBB303217AF5}" type="pres">
      <dgm:prSet presAssocID="{1CBD1134-FBDD-4992-8111-0C52553A2A41}" presName="Name37" presStyleLbl="parChTrans1D3" presStyleIdx="3" presStyleCnt="11"/>
      <dgm:spPr/>
    </dgm:pt>
    <dgm:pt modelId="{0AF6150E-2488-4E81-958D-0A1DC6527BB0}" type="pres">
      <dgm:prSet presAssocID="{049B30B3-C2E7-4BD3-85AE-89AB32A3A338}" presName="hierRoot2" presStyleCnt="0">
        <dgm:presLayoutVars>
          <dgm:hierBranch val="init"/>
        </dgm:presLayoutVars>
      </dgm:prSet>
      <dgm:spPr/>
    </dgm:pt>
    <dgm:pt modelId="{ABD61111-4BB0-4ABF-9AB8-5D18325E0D82}" type="pres">
      <dgm:prSet presAssocID="{049B30B3-C2E7-4BD3-85AE-89AB32A3A338}" presName="rootComposite" presStyleCnt="0"/>
      <dgm:spPr/>
    </dgm:pt>
    <dgm:pt modelId="{F323D11B-B268-4FEE-8AA4-50F8A860CA40}" type="pres">
      <dgm:prSet presAssocID="{049B30B3-C2E7-4BD3-85AE-89AB32A3A338}" presName="rootText" presStyleLbl="node3" presStyleIdx="3" presStyleCnt="11">
        <dgm:presLayoutVars>
          <dgm:chPref val="3"/>
        </dgm:presLayoutVars>
      </dgm:prSet>
      <dgm:spPr/>
    </dgm:pt>
    <dgm:pt modelId="{28C58D8F-ED68-46EA-B015-E8EE08ECF5A6}" type="pres">
      <dgm:prSet presAssocID="{049B30B3-C2E7-4BD3-85AE-89AB32A3A338}" presName="rootConnector" presStyleLbl="node3" presStyleIdx="3" presStyleCnt="11"/>
      <dgm:spPr/>
    </dgm:pt>
    <dgm:pt modelId="{8F79F5E9-2485-4B96-A014-40A6D94F5265}" type="pres">
      <dgm:prSet presAssocID="{049B30B3-C2E7-4BD3-85AE-89AB32A3A338}" presName="hierChild4" presStyleCnt="0"/>
      <dgm:spPr/>
    </dgm:pt>
    <dgm:pt modelId="{0CC75539-4BE5-43C1-9EF2-B7B15996BB0F}" type="pres">
      <dgm:prSet presAssocID="{049B30B3-C2E7-4BD3-85AE-89AB32A3A338}" presName="hierChild5" presStyleCnt="0"/>
      <dgm:spPr/>
    </dgm:pt>
    <dgm:pt modelId="{D9204D4B-EDD4-4971-9AA3-5A4AEDDB804F}" type="pres">
      <dgm:prSet presAssocID="{6F804DD3-A6AB-4137-AB6D-0841904F133D}" presName="Name37" presStyleLbl="parChTrans1D3" presStyleIdx="4" presStyleCnt="11"/>
      <dgm:spPr/>
    </dgm:pt>
    <dgm:pt modelId="{F90EA7B5-5CD7-4A6F-A943-6D0F1419377F}" type="pres">
      <dgm:prSet presAssocID="{AA40E7B7-295D-4CA2-902C-940D13CDCF92}" presName="hierRoot2" presStyleCnt="0">
        <dgm:presLayoutVars>
          <dgm:hierBranch val="init"/>
        </dgm:presLayoutVars>
      </dgm:prSet>
      <dgm:spPr/>
    </dgm:pt>
    <dgm:pt modelId="{BA53AD9B-7885-4AA5-B9C8-3713E8F9A66A}" type="pres">
      <dgm:prSet presAssocID="{AA40E7B7-295D-4CA2-902C-940D13CDCF92}" presName="rootComposite" presStyleCnt="0"/>
      <dgm:spPr/>
    </dgm:pt>
    <dgm:pt modelId="{2DECA8E0-5520-4016-BFA0-ED43EBDD5310}" type="pres">
      <dgm:prSet presAssocID="{AA40E7B7-295D-4CA2-902C-940D13CDCF92}" presName="rootText" presStyleLbl="node3" presStyleIdx="4" presStyleCnt="11">
        <dgm:presLayoutVars>
          <dgm:chPref val="3"/>
        </dgm:presLayoutVars>
      </dgm:prSet>
      <dgm:spPr/>
    </dgm:pt>
    <dgm:pt modelId="{9B9ACEE0-EF6F-46B8-8D78-89C775DAF6FA}" type="pres">
      <dgm:prSet presAssocID="{AA40E7B7-295D-4CA2-902C-940D13CDCF92}" presName="rootConnector" presStyleLbl="node3" presStyleIdx="4" presStyleCnt="11"/>
      <dgm:spPr/>
    </dgm:pt>
    <dgm:pt modelId="{0F2FD51E-1CCE-4FFA-B7DC-C6A8B84AE95B}" type="pres">
      <dgm:prSet presAssocID="{AA40E7B7-295D-4CA2-902C-940D13CDCF92}" presName="hierChild4" presStyleCnt="0"/>
      <dgm:spPr/>
    </dgm:pt>
    <dgm:pt modelId="{CC207B35-59BE-41D6-A0B6-9C93E0E1F52E}" type="pres">
      <dgm:prSet presAssocID="{AA40E7B7-295D-4CA2-902C-940D13CDCF92}" presName="hierChild5" presStyleCnt="0"/>
      <dgm:spPr/>
    </dgm:pt>
    <dgm:pt modelId="{3149D939-AD38-408A-A99D-316297BA5E20}" type="pres">
      <dgm:prSet presAssocID="{95C4A381-EB09-4997-AA80-14F33D44C59F}" presName="hierChild5" presStyleCnt="0"/>
      <dgm:spPr/>
    </dgm:pt>
    <dgm:pt modelId="{0207E68C-AD7B-4B9F-94E3-72FDB9730594}" type="pres">
      <dgm:prSet presAssocID="{57494E7A-7437-474C-98FC-107FC8983239}" presName="Name37" presStyleLbl="parChTrans1D2" presStyleIdx="2" presStyleCnt="4"/>
      <dgm:spPr/>
    </dgm:pt>
    <dgm:pt modelId="{3376029E-0B8F-420D-9521-B9AC9024123F}" type="pres">
      <dgm:prSet presAssocID="{42F59AC0-B2B1-4185-B47C-92F421247AAC}" presName="hierRoot2" presStyleCnt="0">
        <dgm:presLayoutVars>
          <dgm:hierBranch val="init"/>
        </dgm:presLayoutVars>
      </dgm:prSet>
      <dgm:spPr/>
    </dgm:pt>
    <dgm:pt modelId="{CD139731-279D-4CFC-BAE4-307661991E6D}" type="pres">
      <dgm:prSet presAssocID="{42F59AC0-B2B1-4185-B47C-92F421247AAC}" presName="rootComposite" presStyleCnt="0"/>
      <dgm:spPr/>
    </dgm:pt>
    <dgm:pt modelId="{A9B93DEC-079E-4AFD-B0CF-84FED7DFAFF4}" type="pres">
      <dgm:prSet presAssocID="{42F59AC0-B2B1-4185-B47C-92F421247AAC}" presName="rootText" presStyleLbl="node2" presStyleIdx="2" presStyleCnt="4" custLinFactNeighborX="27462">
        <dgm:presLayoutVars>
          <dgm:chPref val="3"/>
        </dgm:presLayoutVars>
      </dgm:prSet>
      <dgm:spPr/>
    </dgm:pt>
    <dgm:pt modelId="{AB06AE33-C1B4-4C93-9C75-3CD059203460}" type="pres">
      <dgm:prSet presAssocID="{42F59AC0-B2B1-4185-B47C-92F421247AAC}" presName="rootConnector" presStyleLbl="node2" presStyleIdx="2" presStyleCnt="4"/>
      <dgm:spPr/>
    </dgm:pt>
    <dgm:pt modelId="{C4135BA8-DF3A-47F2-81BA-F27B7CE3638F}" type="pres">
      <dgm:prSet presAssocID="{42F59AC0-B2B1-4185-B47C-92F421247AAC}" presName="hierChild4" presStyleCnt="0"/>
      <dgm:spPr/>
    </dgm:pt>
    <dgm:pt modelId="{C2942285-EFE5-47C7-82F8-4D8F2472CAA6}" type="pres">
      <dgm:prSet presAssocID="{4A092EAD-90F8-4B40-ABB1-289691D7E575}" presName="Name37" presStyleLbl="parChTrans1D3" presStyleIdx="5" presStyleCnt="11"/>
      <dgm:spPr/>
    </dgm:pt>
    <dgm:pt modelId="{EFF4D513-F2C7-4D72-8527-A32A92AB6AE1}" type="pres">
      <dgm:prSet presAssocID="{BC743AD8-99D1-4F16-9D60-C9FE434A8FD8}" presName="hierRoot2" presStyleCnt="0">
        <dgm:presLayoutVars>
          <dgm:hierBranch val="init"/>
        </dgm:presLayoutVars>
      </dgm:prSet>
      <dgm:spPr/>
    </dgm:pt>
    <dgm:pt modelId="{5365DABF-CDF2-4119-814D-619EFBED414E}" type="pres">
      <dgm:prSet presAssocID="{BC743AD8-99D1-4F16-9D60-C9FE434A8FD8}" presName="rootComposite" presStyleCnt="0"/>
      <dgm:spPr/>
    </dgm:pt>
    <dgm:pt modelId="{74AE8344-298D-4237-8D09-73F52B50F63C}" type="pres">
      <dgm:prSet presAssocID="{BC743AD8-99D1-4F16-9D60-C9FE434A8FD8}" presName="rootText" presStyleLbl="node3" presStyleIdx="5" presStyleCnt="11" custLinFactNeighborX="25671">
        <dgm:presLayoutVars>
          <dgm:chPref val="3"/>
        </dgm:presLayoutVars>
      </dgm:prSet>
      <dgm:spPr/>
    </dgm:pt>
    <dgm:pt modelId="{C06A7739-0365-47D1-B08F-D667B5D2838F}" type="pres">
      <dgm:prSet presAssocID="{BC743AD8-99D1-4F16-9D60-C9FE434A8FD8}" presName="rootConnector" presStyleLbl="node3" presStyleIdx="5" presStyleCnt="11"/>
      <dgm:spPr/>
    </dgm:pt>
    <dgm:pt modelId="{A3BF0E47-C096-4FE3-B164-7059251565B5}" type="pres">
      <dgm:prSet presAssocID="{BC743AD8-99D1-4F16-9D60-C9FE434A8FD8}" presName="hierChild4" presStyleCnt="0"/>
      <dgm:spPr/>
    </dgm:pt>
    <dgm:pt modelId="{A0DD89FF-7708-4DCE-AE70-3BF7D70B11FB}" type="pres">
      <dgm:prSet presAssocID="{BC743AD8-99D1-4F16-9D60-C9FE434A8FD8}" presName="hierChild5" presStyleCnt="0"/>
      <dgm:spPr/>
    </dgm:pt>
    <dgm:pt modelId="{28271471-0A2E-4CFA-8E53-F66126876317}" type="pres">
      <dgm:prSet presAssocID="{A13AAB06-3C36-4C90-9814-27C5361CEABA}" presName="Name37" presStyleLbl="parChTrans1D3" presStyleIdx="6" presStyleCnt="11"/>
      <dgm:spPr/>
    </dgm:pt>
    <dgm:pt modelId="{7620E440-B40D-4835-B87E-39DFD33847E4}" type="pres">
      <dgm:prSet presAssocID="{3C3CE00F-4901-42F2-A33C-97E38973BC4A}" presName="hierRoot2" presStyleCnt="0">
        <dgm:presLayoutVars>
          <dgm:hierBranch val="init"/>
        </dgm:presLayoutVars>
      </dgm:prSet>
      <dgm:spPr/>
    </dgm:pt>
    <dgm:pt modelId="{36B5C450-D074-4040-B951-5DEA2CE61C47}" type="pres">
      <dgm:prSet presAssocID="{3C3CE00F-4901-42F2-A33C-97E38973BC4A}" presName="rootComposite" presStyleCnt="0"/>
      <dgm:spPr/>
    </dgm:pt>
    <dgm:pt modelId="{250DB91B-E24A-4FCA-81A5-B40C8ACD5633}" type="pres">
      <dgm:prSet presAssocID="{3C3CE00F-4901-42F2-A33C-97E38973BC4A}" presName="rootText" presStyleLbl="node3" presStyleIdx="6" presStyleCnt="11" custLinFactNeighborX="24477">
        <dgm:presLayoutVars>
          <dgm:chPref val="3"/>
        </dgm:presLayoutVars>
      </dgm:prSet>
      <dgm:spPr/>
    </dgm:pt>
    <dgm:pt modelId="{C9CBF031-D84C-423B-8F6A-E570AD641035}" type="pres">
      <dgm:prSet presAssocID="{3C3CE00F-4901-42F2-A33C-97E38973BC4A}" presName="rootConnector" presStyleLbl="node3" presStyleIdx="6" presStyleCnt="11"/>
      <dgm:spPr/>
    </dgm:pt>
    <dgm:pt modelId="{249F4100-8D54-4BBF-9A36-67277E6970B5}" type="pres">
      <dgm:prSet presAssocID="{3C3CE00F-4901-42F2-A33C-97E38973BC4A}" presName="hierChild4" presStyleCnt="0"/>
      <dgm:spPr/>
    </dgm:pt>
    <dgm:pt modelId="{DCF0B9DE-7718-4FF4-868B-17B05AF9F577}" type="pres">
      <dgm:prSet presAssocID="{3C3CE00F-4901-42F2-A33C-97E38973BC4A}" presName="hierChild5" presStyleCnt="0"/>
      <dgm:spPr/>
    </dgm:pt>
    <dgm:pt modelId="{5608DA18-80A9-42AE-8FA4-C995C6AD6D2C}" type="pres">
      <dgm:prSet presAssocID="{42F59AC0-B2B1-4185-B47C-92F421247AAC}" presName="hierChild5" presStyleCnt="0"/>
      <dgm:spPr/>
    </dgm:pt>
    <dgm:pt modelId="{78AB9439-5CC7-4E4B-BD1B-C77D54A1B51D}" type="pres">
      <dgm:prSet presAssocID="{830474E9-92AE-4C00-8F71-7F880CDDA9A5}" presName="Name37" presStyleLbl="parChTrans1D2" presStyleIdx="3" presStyleCnt="4"/>
      <dgm:spPr/>
    </dgm:pt>
    <dgm:pt modelId="{49B11BAA-15BE-4187-B282-894CDD75C3FC}" type="pres">
      <dgm:prSet presAssocID="{E56D7182-6985-475E-B762-633E9FE736C3}" presName="hierRoot2" presStyleCnt="0">
        <dgm:presLayoutVars>
          <dgm:hierBranch val="init"/>
        </dgm:presLayoutVars>
      </dgm:prSet>
      <dgm:spPr/>
    </dgm:pt>
    <dgm:pt modelId="{D6FB88C0-B73C-4B76-95DA-FF8D47E0A731}" type="pres">
      <dgm:prSet presAssocID="{E56D7182-6985-475E-B762-633E9FE736C3}" presName="rootComposite" presStyleCnt="0"/>
      <dgm:spPr/>
    </dgm:pt>
    <dgm:pt modelId="{21D8F50F-9548-4974-9EAA-EAB4270A5336}" type="pres">
      <dgm:prSet presAssocID="{E56D7182-6985-475E-B762-633E9FE736C3}" presName="rootText" presStyleLbl="node2" presStyleIdx="3" presStyleCnt="4" custLinFactNeighborX="71160" custLinFactNeighborY="-404">
        <dgm:presLayoutVars>
          <dgm:chPref val="3"/>
        </dgm:presLayoutVars>
      </dgm:prSet>
      <dgm:spPr/>
    </dgm:pt>
    <dgm:pt modelId="{46AD5F3D-C514-4736-A5F9-B25F9DCD3E5A}" type="pres">
      <dgm:prSet presAssocID="{E56D7182-6985-475E-B762-633E9FE736C3}" presName="rootConnector" presStyleLbl="node2" presStyleIdx="3" presStyleCnt="4"/>
      <dgm:spPr/>
    </dgm:pt>
    <dgm:pt modelId="{AA5A80A9-7A6E-49F4-877E-44A35BD4DEA9}" type="pres">
      <dgm:prSet presAssocID="{E56D7182-6985-475E-B762-633E9FE736C3}" presName="hierChild4" presStyleCnt="0"/>
      <dgm:spPr/>
    </dgm:pt>
    <dgm:pt modelId="{C65BA630-107D-4A21-8B84-BE9F02979477}" type="pres">
      <dgm:prSet presAssocID="{0910B84D-42B0-4D9F-9368-1716DE3D9E17}" presName="Name37" presStyleLbl="parChTrans1D3" presStyleIdx="7" presStyleCnt="11"/>
      <dgm:spPr/>
    </dgm:pt>
    <dgm:pt modelId="{639AF030-445A-4918-A908-41034AB601D2}" type="pres">
      <dgm:prSet presAssocID="{2C35CD02-FBBA-41EA-92CB-75627480F4F8}" presName="hierRoot2" presStyleCnt="0">
        <dgm:presLayoutVars>
          <dgm:hierBranch val="init"/>
        </dgm:presLayoutVars>
      </dgm:prSet>
      <dgm:spPr/>
    </dgm:pt>
    <dgm:pt modelId="{FFCF5E85-8B83-4F3D-970F-98A867B5FA07}" type="pres">
      <dgm:prSet presAssocID="{2C35CD02-FBBA-41EA-92CB-75627480F4F8}" presName="rootComposite" presStyleCnt="0"/>
      <dgm:spPr/>
    </dgm:pt>
    <dgm:pt modelId="{63AE24CC-780E-4F09-9BA9-58199844AF36}" type="pres">
      <dgm:prSet presAssocID="{2C35CD02-FBBA-41EA-92CB-75627480F4F8}" presName="rootText" presStyleLbl="node3" presStyleIdx="7" presStyleCnt="11" custLinFactNeighborX="70536" custLinFactNeighborY="-26451">
        <dgm:presLayoutVars>
          <dgm:chPref val="3"/>
        </dgm:presLayoutVars>
      </dgm:prSet>
      <dgm:spPr/>
    </dgm:pt>
    <dgm:pt modelId="{DE196879-3383-460F-A12C-A0BE43F18DE1}" type="pres">
      <dgm:prSet presAssocID="{2C35CD02-FBBA-41EA-92CB-75627480F4F8}" presName="rootConnector" presStyleLbl="node3" presStyleIdx="7" presStyleCnt="11"/>
      <dgm:spPr/>
    </dgm:pt>
    <dgm:pt modelId="{E8B7FE7D-0918-4BF7-8184-D9A512DFCDFB}" type="pres">
      <dgm:prSet presAssocID="{2C35CD02-FBBA-41EA-92CB-75627480F4F8}" presName="hierChild4" presStyleCnt="0"/>
      <dgm:spPr/>
    </dgm:pt>
    <dgm:pt modelId="{82F6DB31-5C32-43E4-9C32-39F5B9ECAB68}" type="pres">
      <dgm:prSet presAssocID="{2C35CD02-FBBA-41EA-92CB-75627480F4F8}" presName="hierChild5" presStyleCnt="0"/>
      <dgm:spPr/>
    </dgm:pt>
    <dgm:pt modelId="{5BC2FBC9-6C70-4749-812B-B5635D6901A1}" type="pres">
      <dgm:prSet presAssocID="{5A9113D3-EDBF-4564-B47F-0F64FBE6E159}" presName="Name37" presStyleLbl="parChTrans1D3" presStyleIdx="8" presStyleCnt="11"/>
      <dgm:spPr/>
    </dgm:pt>
    <dgm:pt modelId="{E8907764-1392-449C-9124-A127784B1F62}" type="pres">
      <dgm:prSet presAssocID="{1446618B-6248-410A-9798-A170E0B78500}" presName="hierRoot2" presStyleCnt="0">
        <dgm:presLayoutVars>
          <dgm:hierBranch val="init"/>
        </dgm:presLayoutVars>
      </dgm:prSet>
      <dgm:spPr/>
    </dgm:pt>
    <dgm:pt modelId="{705C81B9-7C07-4EDD-8170-7C541912083B}" type="pres">
      <dgm:prSet presAssocID="{1446618B-6248-410A-9798-A170E0B78500}" presName="rootComposite" presStyleCnt="0"/>
      <dgm:spPr/>
    </dgm:pt>
    <dgm:pt modelId="{B36F1466-97F6-4695-9DFB-F0C8DCB6A09F}" type="pres">
      <dgm:prSet presAssocID="{1446618B-6248-410A-9798-A170E0B78500}" presName="rootText" presStyleLbl="node3" presStyleIdx="8" presStyleCnt="11" custLinFactNeighborX="70535" custLinFactNeighborY="-58191">
        <dgm:presLayoutVars>
          <dgm:chPref val="3"/>
        </dgm:presLayoutVars>
      </dgm:prSet>
      <dgm:spPr/>
    </dgm:pt>
    <dgm:pt modelId="{BC9A4228-038D-47B1-A377-176878E8266D}" type="pres">
      <dgm:prSet presAssocID="{1446618B-6248-410A-9798-A170E0B78500}" presName="rootConnector" presStyleLbl="node3" presStyleIdx="8" presStyleCnt="11"/>
      <dgm:spPr/>
    </dgm:pt>
    <dgm:pt modelId="{D6908353-5B17-442D-95B6-D9866920E193}" type="pres">
      <dgm:prSet presAssocID="{1446618B-6248-410A-9798-A170E0B78500}" presName="hierChild4" presStyleCnt="0"/>
      <dgm:spPr/>
    </dgm:pt>
    <dgm:pt modelId="{6C027A93-80BC-4054-9105-DD2B6E2802AF}" type="pres">
      <dgm:prSet presAssocID="{1446618B-6248-410A-9798-A170E0B78500}" presName="hierChild5" presStyleCnt="0"/>
      <dgm:spPr/>
    </dgm:pt>
    <dgm:pt modelId="{A344BC26-7E66-428B-A766-E70060D9DB24}" type="pres">
      <dgm:prSet presAssocID="{F68CDBBD-4C0D-4FCD-9F00-52673AB3AF02}" presName="Name37" presStyleLbl="parChTrans1D3" presStyleIdx="9" presStyleCnt="11"/>
      <dgm:spPr/>
    </dgm:pt>
    <dgm:pt modelId="{99B1109A-E175-4F42-9E7A-0B8A01D2368C}" type="pres">
      <dgm:prSet presAssocID="{45C6C16C-B7C8-4BBD-A0AA-4C2BA0F7BE12}" presName="hierRoot2" presStyleCnt="0">
        <dgm:presLayoutVars>
          <dgm:hierBranch val="init"/>
        </dgm:presLayoutVars>
      </dgm:prSet>
      <dgm:spPr/>
    </dgm:pt>
    <dgm:pt modelId="{BA7801D2-7E2B-40D8-B848-FA3ECEA861B9}" type="pres">
      <dgm:prSet presAssocID="{45C6C16C-B7C8-4BBD-A0AA-4C2BA0F7BE12}" presName="rootComposite" presStyleCnt="0"/>
      <dgm:spPr/>
    </dgm:pt>
    <dgm:pt modelId="{5575AC49-0DD3-4AE6-AD23-C838ABB32091}" type="pres">
      <dgm:prSet presAssocID="{45C6C16C-B7C8-4BBD-A0AA-4C2BA0F7BE12}" presName="rootText" presStyleLbl="node3" presStyleIdx="9" presStyleCnt="11" custLinFactNeighborX="71105" custLinFactNeighborY="-93459">
        <dgm:presLayoutVars>
          <dgm:chPref val="3"/>
        </dgm:presLayoutVars>
      </dgm:prSet>
      <dgm:spPr/>
    </dgm:pt>
    <dgm:pt modelId="{E7D6957D-0B05-4C04-8934-D1660FA2FD08}" type="pres">
      <dgm:prSet presAssocID="{45C6C16C-B7C8-4BBD-A0AA-4C2BA0F7BE12}" presName="rootConnector" presStyleLbl="node3" presStyleIdx="9" presStyleCnt="11"/>
      <dgm:spPr/>
    </dgm:pt>
    <dgm:pt modelId="{425681FC-B2C6-42E6-899D-42853B2E45AA}" type="pres">
      <dgm:prSet presAssocID="{45C6C16C-B7C8-4BBD-A0AA-4C2BA0F7BE12}" presName="hierChild4" presStyleCnt="0"/>
      <dgm:spPr/>
    </dgm:pt>
    <dgm:pt modelId="{6E8BFB05-B101-4E53-9196-06B893D6F4C4}" type="pres">
      <dgm:prSet presAssocID="{45C6C16C-B7C8-4BBD-A0AA-4C2BA0F7BE12}" presName="hierChild5" presStyleCnt="0"/>
      <dgm:spPr/>
    </dgm:pt>
    <dgm:pt modelId="{71A8E8EB-3519-4711-8A95-8F4B43C1A7FF}" type="pres">
      <dgm:prSet presAssocID="{2495EEF2-563F-4753-94D7-D643FBE4DF68}" presName="Name37" presStyleLbl="parChTrans1D3" presStyleIdx="10" presStyleCnt="11"/>
      <dgm:spPr/>
    </dgm:pt>
    <dgm:pt modelId="{D5902DB6-4C93-4DC3-BD7E-5D4CE0F682A3}" type="pres">
      <dgm:prSet presAssocID="{CB259A0F-4349-4FE6-BE6D-89D5E3399C0E}" presName="hierRoot2" presStyleCnt="0">
        <dgm:presLayoutVars>
          <dgm:hierBranch val="init"/>
        </dgm:presLayoutVars>
      </dgm:prSet>
      <dgm:spPr/>
    </dgm:pt>
    <dgm:pt modelId="{DDD91739-09B0-4BCD-AEA8-BD2676E99024}" type="pres">
      <dgm:prSet presAssocID="{CB259A0F-4349-4FE6-BE6D-89D5E3399C0E}" presName="rootComposite" presStyleCnt="0"/>
      <dgm:spPr/>
    </dgm:pt>
    <dgm:pt modelId="{1FFC8692-FCCB-47A6-B0DD-A251DEBE893D}" type="pres">
      <dgm:prSet presAssocID="{CB259A0F-4349-4FE6-BE6D-89D5E3399C0E}" presName="rootText" presStyleLbl="node3" presStyleIdx="10" presStyleCnt="11" custLinFactY="-28782" custLinFactNeighborX="71188" custLinFactNeighborY="-100000">
        <dgm:presLayoutVars>
          <dgm:chPref val="3"/>
        </dgm:presLayoutVars>
      </dgm:prSet>
      <dgm:spPr/>
    </dgm:pt>
    <dgm:pt modelId="{B366BBBA-D8F0-403F-972D-84B1AF87F461}" type="pres">
      <dgm:prSet presAssocID="{CB259A0F-4349-4FE6-BE6D-89D5E3399C0E}" presName="rootConnector" presStyleLbl="node3" presStyleIdx="10" presStyleCnt="11"/>
      <dgm:spPr/>
    </dgm:pt>
    <dgm:pt modelId="{64A2F22D-A81F-4BAB-B266-FDFD38C3EFBF}" type="pres">
      <dgm:prSet presAssocID="{CB259A0F-4349-4FE6-BE6D-89D5E3399C0E}" presName="hierChild4" presStyleCnt="0"/>
      <dgm:spPr/>
    </dgm:pt>
    <dgm:pt modelId="{4811F549-C430-471F-88D3-1ACB026258AB}" type="pres">
      <dgm:prSet presAssocID="{CB259A0F-4349-4FE6-BE6D-89D5E3399C0E}" presName="hierChild5" presStyleCnt="0"/>
      <dgm:spPr/>
    </dgm:pt>
    <dgm:pt modelId="{904596EB-BB00-4113-AD79-0F11001C7273}" type="pres">
      <dgm:prSet presAssocID="{E56D7182-6985-475E-B762-633E9FE736C3}" presName="hierChild5" presStyleCnt="0"/>
      <dgm:spPr/>
    </dgm:pt>
    <dgm:pt modelId="{503AB050-D4E1-4FFC-B586-42E1DFFAE841}" type="pres">
      <dgm:prSet presAssocID="{14A6A023-34F0-4F22-9627-6A0D6B15434F}" presName="hierChild3" presStyleCnt="0"/>
      <dgm:spPr/>
    </dgm:pt>
  </dgm:ptLst>
  <dgm:cxnLst>
    <dgm:cxn modelId="{32A6D405-6FFB-489D-A0C0-7960A445BA87}" type="presOf" srcId="{65053698-6A61-46D4-A06B-43B0349C08DB}" destId="{A8B62073-7423-4105-A1CB-AA754073EF09}" srcOrd="1" destOrd="0" presId="urn:microsoft.com/office/officeart/2005/8/layout/orgChart1"/>
    <dgm:cxn modelId="{1A458609-8667-4683-B079-B58CB1CD9071}" type="presOf" srcId="{1CBD1134-FBDD-4992-8111-0C52553A2A41}" destId="{71CC06DB-FC98-4EA2-848C-EBB303217AF5}" srcOrd="0" destOrd="0" presId="urn:microsoft.com/office/officeart/2005/8/layout/orgChart1"/>
    <dgm:cxn modelId="{4726FD09-8CA2-4DFD-82BD-A2EC1B62D3B6}" type="presOf" srcId="{95C4A381-EB09-4997-AA80-14F33D44C59F}" destId="{7AE4492E-313B-44B3-A351-B202AEF2DDD3}" srcOrd="0" destOrd="0" presId="urn:microsoft.com/office/officeart/2005/8/layout/orgChart1"/>
    <dgm:cxn modelId="{609FFA0B-D5C6-40E5-B112-75C12C29993D}" srcId="{42F59AC0-B2B1-4185-B47C-92F421247AAC}" destId="{3C3CE00F-4901-42F2-A33C-97E38973BC4A}" srcOrd="1" destOrd="0" parTransId="{A13AAB06-3C36-4C90-9814-27C5361CEABA}" sibTransId="{3C8FA47B-638B-454A-A5EE-59476CF7B000}"/>
    <dgm:cxn modelId="{4E0E750D-32B8-4727-B89A-80375D0A6741}" srcId="{5F567A28-44E3-41C5-A554-D414BF3F78C6}" destId="{180F8255-9C90-483F-87CC-F9FC71FDF65B}" srcOrd="0" destOrd="0" parTransId="{4C2708A9-2139-4A95-AE22-14797BA3F8CA}" sibTransId="{88CA8A56-3C94-495B-9741-60DB6198C51F}"/>
    <dgm:cxn modelId="{0941570D-2BB4-40A2-A141-AA01865BAEA2}" type="presOf" srcId="{4A092EAD-90F8-4B40-ABB1-289691D7E575}" destId="{C2942285-EFE5-47C7-82F8-4D8F2472CAA6}" srcOrd="0" destOrd="0" presId="urn:microsoft.com/office/officeart/2005/8/layout/orgChart1"/>
    <dgm:cxn modelId="{12AF491B-EFE4-4DFA-897B-04351E6319C6}" type="presOf" srcId="{180F8255-9C90-483F-87CC-F9FC71FDF65B}" destId="{ABBE4541-FC35-4267-AF87-0FA79D309374}" srcOrd="1" destOrd="0" presId="urn:microsoft.com/office/officeart/2005/8/layout/orgChart1"/>
    <dgm:cxn modelId="{E7D6D81B-0433-4715-8C6B-CD8D849D48AD}" type="presOf" srcId="{2C35CD02-FBBA-41EA-92CB-75627480F4F8}" destId="{DE196879-3383-460F-A12C-A0BE43F18DE1}" srcOrd="1" destOrd="0" presId="urn:microsoft.com/office/officeart/2005/8/layout/orgChart1"/>
    <dgm:cxn modelId="{72D04E1D-7B97-472E-82D9-DC138A79A80A}" type="presOf" srcId="{393EA2DE-DCB1-417E-950C-926F384919B6}" destId="{83493BE5-8C36-4659-9758-6522884AAAA3}" srcOrd="1" destOrd="0" presId="urn:microsoft.com/office/officeart/2005/8/layout/orgChart1"/>
    <dgm:cxn modelId="{E58CF522-B08B-4FEE-90A4-093DD61885E4}" type="presOf" srcId="{E56D7182-6985-475E-B762-633E9FE736C3}" destId="{21D8F50F-9548-4974-9EAA-EAB4270A5336}" srcOrd="0" destOrd="0" presId="urn:microsoft.com/office/officeart/2005/8/layout/orgChart1"/>
    <dgm:cxn modelId="{0E1D6928-2403-4822-ABFF-3596F4CB3059}" srcId="{E56D7182-6985-475E-B762-633E9FE736C3}" destId="{1446618B-6248-410A-9798-A170E0B78500}" srcOrd="1" destOrd="0" parTransId="{5A9113D3-EDBF-4564-B47F-0F64FBE6E159}" sibTransId="{C05ADF00-7EBD-447A-8401-F955AA39CC0A}"/>
    <dgm:cxn modelId="{A7172129-58AA-4DDE-BE05-33AB446A5233}" srcId="{14A6A023-34F0-4F22-9627-6A0D6B15434F}" destId="{42F59AC0-B2B1-4185-B47C-92F421247AAC}" srcOrd="2" destOrd="0" parTransId="{57494E7A-7437-474C-98FC-107FC8983239}" sibTransId="{8608A2A4-BCB2-44B3-986F-A135157F5E61}"/>
    <dgm:cxn modelId="{43D76B2D-8C34-4E3B-ACE0-07E7AC4AFF51}" type="presOf" srcId="{5F567A28-44E3-41C5-A554-D414BF3F78C6}" destId="{8A68DAD0-A98F-4959-88FB-B1FD2D8D8253}" srcOrd="0" destOrd="0" presId="urn:microsoft.com/office/officeart/2005/8/layout/orgChart1"/>
    <dgm:cxn modelId="{9AAF3130-0D7A-4949-8E31-B4182AAADD0A}" type="presOf" srcId="{42F59AC0-B2B1-4185-B47C-92F421247AAC}" destId="{A9B93DEC-079E-4AFD-B0CF-84FED7DFAFF4}" srcOrd="0" destOrd="0" presId="urn:microsoft.com/office/officeart/2005/8/layout/orgChart1"/>
    <dgm:cxn modelId="{59C43D33-476B-4138-826E-CE7B99CD7866}" type="presOf" srcId="{14A6A023-34F0-4F22-9627-6A0D6B15434F}" destId="{958CC234-9737-4356-8518-8BE630265905}" srcOrd="1" destOrd="0" presId="urn:microsoft.com/office/officeart/2005/8/layout/orgChart1"/>
    <dgm:cxn modelId="{AA6C2F35-41F0-48B4-80FF-81CACF0D4454}" type="presOf" srcId="{049B30B3-C2E7-4BD3-85AE-89AB32A3A338}" destId="{F323D11B-B268-4FEE-8AA4-50F8A860CA40}" srcOrd="0" destOrd="0" presId="urn:microsoft.com/office/officeart/2005/8/layout/orgChart1"/>
    <dgm:cxn modelId="{1C044A3A-5D6E-4563-8105-A0DDBEACA7B5}" type="presOf" srcId="{6AE93E30-09B9-4342-AF1B-604D991B9A26}" destId="{1C5A4C63-18D9-4D33-8D7E-AA0D037F821E}" srcOrd="0" destOrd="0" presId="urn:microsoft.com/office/officeart/2005/8/layout/orgChart1"/>
    <dgm:cxn modelId="{CA94BB3D-D344-4E7A-8DA8-ED8C2EDC1AF0}" srcId="{95C4A381-EB09-4997-AA80-14F33D44C59F}" destId="{65053698-6A61-46D4-A06B-43B0349C08DB}" srcOrd="0" destOrd="0" parTransId="{48518C0F-D9DC-44CD-BB62-A576903E6A91}" sibTransId="{ED7D071E-3AF9-41DD-AB3C-FE8FE3ABE892}"/>
    <dgm:cxn modelId="{7A851A5D-1D5E-49B5-9104-F41ED5378DAE}" srcId="{E56D7182-6985-475E-B762-633E9FE736C3}" destId="{CB259A0F-4349-4FE6-BE6D-89D5E3399C0E}" srcOrd="3" destOrd="0" parTransId="{2495EEF2-563F-4753-94D7-D643FBE4DF68}" sibTransId="{54FF455B-B4D5-4BE8-BBC1-E855AFE24374}"/>
    <dgm:cxn modelId="{4323D060-ABE6-46BD-B2BA-02D8DE8D4868}" type="presOf" srcId="{65053698-6A61-46D4-A06B-43B0349C08DB}" destId="{8817AAC0-805F-4770-BB29-A36913B50BAE}" srcOrd="0" destOrd="0" presId="urn:microsoft.com/office/officeart/2005/8/layout/orgChart1"/>
    <dgm:cxn modelId="{30548561-4CF6-4C79-987C-2E9FD593205A}" type="presOf" srcId="{14A6A023-34F0-4F22-9627-6A0D6B15434F}" destId="{A110967F-CBCC-4FAB-AEAF-436CB5E128E3}" srcOrd="0" destOrd="0" presId="urn:microsoft.com/office/officeart/2005/8/layout/orgChart1"/>
    <dgm:cxn modelId="{74D4624D-1FCC-43BC-AA44-659ABC7594D9}" type="presOf" srcId="{2495EEF2-563F-4753-94D7-D643FBE4DF68}" destId="{71A8E8EB-3519-4711-8A95-8F4B43C1A7FF}" srcOrd="0" destOrd="0" presId="urn:microsoft.com/office/officeart/2005/8/layout/orgChart1"/>
    <dgm:cxn modelId="{AAB9564E-39F5-4E4B-B759-7435C424F2A9}" type="presOf" srcId="{95C4A381-EB09-4997-AA80-14F33D44C59F}" destId="{3C9ABBD7-957B-45FB-B626-CC35D604E6C7}" srcOrd="1" destOrd="0" presId="urn:microsoft.com/office/officeart/2005/8/layout/orgChart1"/>
    <dgm:cxn modelId="{DD80C46F-5274-49B9-B941-5B1E0277AE49}" type="presOf" srcId="{AA40E7B7-295D-4CA2-902C-940D13CDCF92}" destId="{2DECA8E0-5520-4016-BFA0-ED43EBDD5310}" srcOrd="0" destOrd="0" presId="urn:microsoft.com/office/officeart/2005/8/layout/orgChart1"/>
    <dgm:cxn modelId="{3C751274-4124-4BFA-99C8-363F9642FD2C}" type="presOf" srcId="{42F59AC0-B2B1-4185-B47C-92F421247AAC}" destId="{AB06AE33-C1B4-4C93-9C75-3CD059203460}" srcOrd="1" destOrd="0" presId="urn:microsoft.com/office/officeart/2005/8/layout/orgChart1"/>
    <dgm:cxn modelId="{6EDAC157-26FD-446D-8A75-F899C70B8F8E}" type="presOf" srcId="{45C6C16C-B7C8-4BBD-A0AA-4C2BA0F7BE12}" destId="{5575AC49-0DD3-4AE6-AD23-C838ABB32091}" srcOrd="0" destOrd="0" presId="urn:microsoft.com/office/officeart/2005/8/layout/orgChart1"/>
    <dgm:cxn modelId="{8A8DE377-F494-4A51-9DAA-D183831D5B43}" type="presOf" srcId="{AC6495EE-B89A-489B-B3A0-5C98D10697ED}" destId="{04D6435A-9935-45E1-9213-2B5EDC2E069A}" srcOrd="0" destOrd="0" presId="urn:microsoft.com/office/officeart/2005/8/layout/orgChart1"/>
    <dgm:cxn modelId="{D9338958-E460-435B-A681-AA1FE071D138}" type="presOf" srcId="{2E1CDCF5-72F5-4F8F-B967-52BAF63B3984}" destId="{B2A19C9C-2B3B-4CC5-AB74-C524819CAD0D}" srcOrd="0" destOrd="0" presId="urn:microsoft.com/office/officeart/2005/8/layout/orgChart1"/>
    <dgm:cxn modelId="{AC9C007C-5826-406A-840D-6746E93B29DA}" type="presOf" srcId="{57494E7A-7437-474C-98FC-107FC8983239}" destId="{0207E68C-AD7B-4B9F-94E3-72FDB9730594}" srcOrd="0" destOrd="0" presId="urn:microsoft.com/office/officeart/2005/8/layout/orgChart1"/>
    <dgm:cxn modelId="{5DCC9081-2B7C-41EC-9D9C-1EBED8BA5531}" type="presOf" srcId="{3C3CE00F-4901-42F2-A33C-97E38973BC4A}" destId="{C9CBF031-D84C-423B-8F6A-E570AD641035}" srcOrd="1" destOrd="0" presId="urn:microsoft.com/office/officeart/2005/8/layout/orgChart1"/>
    <dgm:cxn modelId="{A26D6F86-1AAD-468C-83B9-BE7B7A3E3648}" type="presOf" srcId="{4C2708A9-2139-4A95-AE22-14797BA3F8CA}" destId="{91F47011-3DB6-4C50-8F79-8E9C6E5A5267}" srcOrd="0" destOrd="0" presId="urn:microsoft.com/office/officeart/2005/8/layout/orgChart1"/>
    <dgm:cxn modelId="{9577F889-4E2B-4E25-BA53-B1952804E28B}" type="presOf" srcId="{6F804DD3-A6AB-4137-AB6D-0841904F133D}" destId="{D9204D4B-EDD4-4971-9AA3-5A4AEDDB804F}" srcOrd="0" destOrd="0" presId="urn:microsoft.com/office/officeart/2005/8/layout/orgChart1"/>
    <dgm:cxn modelId="{1552E28B-0581-403E-9454-E0E25FCE1B09}" type="presOf" srcId="{48518C0F-D9DC-44CD-BB62-A576903E6A91}" destId="{472204C9-CE32-4E37-BBF0-132AB52AB32F}" srcOrd="0" destOrd="0" presId="urn:microsoft.com/office/officeart/2005/8/layout/orgChart1"/>
    <dgm:cxn modelId="{EDD4E591-69BF-4561-A854-BC5C74E44EC3}" type="presOf" srcId="{CB259A0F-4349-4FE6-BE6D-89D5E3399C0E}" destId="{B366BBBA-D8F0-403F-972D-84B1AF87F461}" srcOrd="1" destOrd="0" presId="urn:microsoft.com/office/officeart/2005/8/layout/orgChart1"/>
    <dgm:cxn modelId="{77C4E092-B9D2-4F64-A3E9-0AA62E887C65}" srcId="{42F59AC0-B2B1-4185-B47C-92F421247AAC}" destId="{BC743AD8-99D1-4F16-9D60-C9FE434A8FD8}" srcOrd="0" destOrd="0" parTransId="{4A092EAD-90F8-4B40-ABB1-289691D7E575}" sibTransId="{1EF63976-D674-40C0-B27F-03213D5A9551}"/>
    <dgm:cxn modelId="{A29E4093-F5D3-43AA-BE54-99C343ABD51D}" type="presOf" srcId="{5F567A28-44E3-41C5-A554-D414BF3F78C6}" destId="{6230D33B-FA14-4252-AA44-F098090E13D1}" srcOrd="1" destOrd="0" presId="urn:microsoft.com/office/officeart/2005/8/layout/orgChart1"/>
    <dgm:cxn modelId="{385D4694-D894-42FB-969C-11E2AFC0EF5B}" type="presOf" srcId="{A13AAB06-3C36-4C90-9814-27C5361CEABA}" destId="{28271471-0A2E-4CFA-8E53-F66126876317}" srcOrd="0" destOrd="0" presId="urn:microsoft.com/office/officeart/2005/8/layout/orgChart1"/>
    <dgm:cxn modelId="{2240309E-E264-43D4-8436-83B00CF63E11}" srcId="{5F567A28-44E3-41C5-A554-D414BF3F78C6}" destId="{393EA2DE-DCB1-417E-950C-926F384919B6}" srcOrd="1" destOrd="0" parTransId="{6AE93E30-09B9-4342-AF1B-604D991B9A26}" sibTransId="{3C57BDFA-45C9-4A93-BC7C-6A6DA61E6843}"/>
    <dgm:cxn modelId="{38000EA3-1ECB-476F-80DF-BA084257BE4C}" srcId="{95C4A381-EB09-4997-AA80-14F33D44C59F}" destId="{AA40E7B7-295D-4CA2-902C-940D13CDCF92}" srcOrd="2" destOrd="0" parTransId="{6F804DD3-A6AB-4137-AB6D-0841904F133D}" sibTransId="{99BC3A8E-07F0-41F6-8B84-93726F82AB38}"/>
    <dgm:cxn modelId="{1EA407AD-CF99-461A-8331-C94C4E399659}" type="presOf" srcId="{8B80D86E-2E98-4F2A-9450-503625BC5FF0}" destId="{19AF9834-C77C-4535-8AAB-1F08916ACB31}" srcOrd="0" destOrd="0" presId="urn:microsoft.com/office/officeart/2005/8/layout/orgChart1"/>
    <dgm:cxn modelId="{AD0110B0-6DAD-4F40-A464-FC13E9E31F31}" type="presOf" srcId="{1446618B-6248-410A-9798-A170E0B78500}" destId="{B36F1466-97F6-4695-9DFB-F0C8DCB6A09F}" srcOrd="0" destOrd="0" presId="urn:microsoft.com/office/officeart/2005/8/layout/orgChart1"/>
    <dgm:cxn modelId="{FE3FE7B2-05C8-4C4A-9BB0-F48AFA393A05}" srcId="{E56D7182-6985-475E-B762-633E9FE736C3}" destId="{45C6C16C-B7C8-4BBD-A0AA-4C2BA0F7BE12}" srcOrd="2" destOrd="0" parTransId="{F68CDBBD-4C0D-4FCD-9F00-52673AB3AF02}" sibTransId="{3EC4FA06-7EED-41FD-8D9C-D5F365354B74}"/>
    <dgm:cxn modelId="{CE97B3B5-CED3-4FF5-BDAB-DD4824E37450}" srcId="{14A6A023-34F0-4F22-9627-6A0D6B15434F}" destId="{5F567A28-44E3-41C5-A554-D414BF3F78C6}" srcOrd="0" destOrd="0" parTransId="{AC6495EE-B89A-489B-B3A0-5C98D10697ED}" sibTransId="{9179846B-9900-4799-A4E6-A7CEB03925A8}"/>
    <dgm:cxn modelId="{83A43FB7-F201-4FFA-8545-2A455661C8F3}" type="presOf" srcId="{0910B84D-42B0-4D9F-9368-1716DE3D9E17}" destId="{C65BA630-107D-4A21-8B84-BE9F02979477}" srcOrd="0" destOrd="0" presId="urn:microsoft.com/office/officeart/2005/8/layout/orgChart1"/>
    <dgm:cxn modelId="{22346FBE-DC59-4F54-9AEE-E412E4501F25}" srcId="{E56D7182-6985-475E-B762-633E9FE736C3}" destId="{2C35CD02-FBBA-41EA-92CB-75627480F4F8}" srcOrd="0" destOrd="0" parTransId="{0910B84D-42B0-4D9F-9368-1716DE3D9E17}" sibTransId="{0A5560D8-9A21-4BD6-A2AA-5AA9A0BF1782}"/>
    <dgm:cxn modelId="{D760DFBF-9318-4E25-AEEB-072499851376}" type="presOf" srcId="{393EA2DE-DCB1-417E-950C-926F384919B6}" destId="{74605F3B-110D-43CC-9DAB-42B3D705FDB9}" srcOrd="0" destOrd="0" presId="urn:microsoft.com/office/officeart/2005/8/layout/orgChart1"/>
    <dgm:cxn modelId="{E8E691C0-1365-450C-B827-1893AEDF1ED9}" srcId="{14A6A023-34F0-4F22-9627-6A0D6B15434F}" destId="{E56D7182-6985-475E-B762-633E9FE736C3}" srcOrd="3" destOrd="0" parTransId="{830474E9-92AE-4C00-8F71-7F880CDDA9A5}" sibTransId="{7E10C7C0-8506-47EE-BA04-16AE46DD482B}"/>
    <dgm:cxn modelId="{474242C3-F957-4003-A7A2-10A9686E0FF2}" type="presOf" srcId="{3C3CE00F-4901-42F2-A33C-97E38973BC4A}" destId="{250DB91B-E24A-4FCA-81A5-B40C8ACD5633}" srcOrd="0" destOrd="0" presId="urn:microsoft.com/office/officeart/2005/8/layout/orgChart1"/>
    <dgm:cxn modelId="{FEB04DC4-963F-4E7D-A01E-A6D285198392}" type="presOf" srcId="{180F8255-9C90-483F-87CC-F9FC71FDF65B}" destId="{D0B1B949-DA47-42F4-AAA1-E041CD37F3CF}" srcOrd="0" destOrd="0" presId="urn:microsoft.com/office/officeart/2005/8/layout/orgChart1"/>
    <dgm:cxn modelId="{4B2B26CB-CA1D-4C86-9197-DE55303EB40E}" srcId="{95C4A381-EB09-4997-AA80-14F33D44C59F}" destId="{049B30B3-C2E7-4BD3-85AE-89AB32A3A338}" srcOrd="1" destOrd="0" parTransId="{1CBD1134-FBDD-4992-8111-0C52553A2A41}" sibTransId="{702EA0BC-A69C-404D-8A3F-4CD0765271AB}"/>
    <dgm:cxn modelId="{87CFFCCB-09EC-4A10-BB5C-39D017CFC6A6}" type="presOf" srcId="{45C6C16C-B7C8-4BBD-A0AA-4C2BA0F7BE12}" destId="{E7D6957D-0B05-4C04-8934-D1660FA2FD08}" srcOrd="1" destOrd="0" presId="urn:microsoft.com/office/officeart/2005/8/layout/orgChart1"/>
    <dgm:cxn modelId="{315363CD-5723-4FFF-AF6E-AF319A25B191}" srcId="{2E1CDCF5-72F5-4F8F-B967-52BAF63B3984}" destId="{14A6A023-34F0-4F22-9627-6A0D6B15434F}" srcOrd="0" destOrd="0" parTransId="{115EE4F5-15F0-4592-9A8B-5F7D09C20B30}" sibTransId="{3D6D7372-8D8F-44FD-84B1-9ADD861261F6}"/>
    <dgm:cxn modelId="{A1C44CCF-61B2-4FCE-BB55-8F9D73CF9F58}" type="presOf" srcId="{F68CDBBD-4C0D-4FCD-9F00-52673AB3AF02}" destId="{A344BC26-7E66-428B-A766-E70060D9DB24}" srcOrd="0" destOrd="0" presId="urn:microsoft.com/office/officeart/2005/8/layout/orgChart1"/>
    <dgm:cxn modelId="{B0B14AD8-9DE3-4037-906A-9D4DF33BCCA6}" type="presOf" srcId="{830474E9-92AE-4C00-8F71-7F880CDDA9A5}" destId="{78AB9439-5CC7-4E4B-BD1B-C77D54A1B51D}" srcOrd="0" destOrd="0" presId="urn:microsoft.com/office/officeart/2005/8/layout/orgChart1"/>
    <dgm:cxn modelId="{BF94C1E2-07DF-452B-8B5A-1B4E5D5B2894}" srcId="{14A6A023-34F0-4F22-9627-6A0D6B15434F}" destId="{95C4A381-EB09-4997-AA80-14F33D44C59F}" srcOrd="1" destOrd="0" parTransId="{8B80D86E-2E98-4F2A-9450-503625BC5FF0}" sibTransId="{725CDDAD-B54D-4B67-A79A-6DAD2BD42E82}"/>
    <dgm:cxn modelId="{CCBDB7E5-79EA-4EA2-98FE-3977AEA76C5A}" type="presOf" srcId="{E56D7182-6985-475E-B762-633E9FE736C3}" destId="{46AD5F3D-C514-4736-A5F9-B25F9DCD3E5A}" srcOrd="1" destOrd="0" presId="urn:microsoft.com/office/officeart/2005/8/layout/orgChart1"/>
    <dgm:cxn modelId="{16BCBCE7-2770-4B9B-ABB1-534933E68B3B}" type="presOf" srcId="{5A9113D3-EDBF-4564-B47F-0F64FBE6E159}" destId="{5BC2FBC9-6C70-4749-812B-B5635D6901A1}" srcOrd="0" destOrd="0" presId="urn:microsoft.com/office/officeart/2005/8/layout/orgChart1"/>
    <dgm:cxn modelId="{19CDA6EA-6092-409D-A133-26645E09D0BA}" type="presOf" srcId="{1446618B-6248-410A-9798-A170E0B78500}" destId="{BC9A4228-038D-47B1-A377-176878E8266D}" srcOrd="1" destOrd="0" presId="urn:microsoft.com/office/officeart/2005/8/layout/orgChart1"/>
    <dgm:cxn modelId="{3B6E57F0-0DA9-4D87-9D50-B58D1FDEE520}" type="presOf" srcId="{2C35CD02-FBBA-41EA-92CB-75627480F4F8}" destId="{63AE24CC-780E-4F09-9BA9-58199844AF36}" srcOrd="0" destOrd="0" presId="urn:microsoft.com/office/officeart/2005/8/layout/orgChart1"/>
    <dgm:cxn modelId="{33850CF8-CE92-482B-9286-8AAAB9BE9FD1}" type="presOf" srcId="{BC743AD8-99D1-4F16-9D60-C9FE434A8FD8}" destId="{C06A7739-0365-47D1-B08F-D667B5D2838F}" srcOrd="1" destOrd="0" presId="urn:microsoft.com/office/officeart/2005/8/layout/orgChart1"/>
    <dgm:cxn modelId="{09C1A0FB-E139-467E-A760-05CDF1006D2F}" type="presOf" srcId="{AA40E7B7-295D-4CA2-902C-940D13CDCF92}" destId="{9B9ACEE0-EF6F-46B8-8D78-89C775DAF6FA}" srcOrd="1" destOrd="0" presId="urn:microsoft.com/office/officeart/2005/8/layout/orgChart1"/>
    <dgm:cxn modelId="{51275EFD-6BF5-4E12-9EB7-8690A05E49BD}" type="presOf" srcId="{CB259A0F-4349-4FE6-BE6D-89D5E3399C0E}" destId="{1FFC8692-FCCB-47A6-B0DD-A251DEBE893D}" srcOrd="0" destOrd="0" presId="urn:microsoft.com/office/officeart/2005/8/layout/orgChart1"/>
    <dgm:cxn modelId="{E305CEFD-33F7-414D-BBA3-65FF2AB1666F}" type="presOf" srcId="{049B30B3-C2E7-4BD3-85AE-89AB32A3A338}" destId="{28C58D8F-ED68-46EA-B015-E8EE08ECF5A6}" srcOrd="1" destOrd="0" presId="urn:microsoft.com/office/officeart/2005/8/layout/orgChart1"/>
    <dgm:cxn modelId="{77827DFF-AAF7-4256-B54F-1A3EB00B044D}" type="presOf" srcId="{BC743AD8-99D1-4F16-9D60-C9FE434A8FD8}" destId="{74AE8344-298D-4237-8D09-73F52B50F63C}" srcOrd="0" destOrd="0" presId="urn:microsoft.com/office/officeart/2005/8/layout/orgChart1"/>
    <dgm:cxn modelId="{2786CC9C-F1D5-45A5-9331-C19AB1A6A20B}" type="presParOf" srcId="{B2A19C9C-2B3B-4CC5-AB74-C524819CAD0D}" destId="{81735235-70F5-4739-B1F4-1319C7A1790E}" srcOrd="0" destOrd="0" presId="urn:microsoft.com/office/officeart/2005/8/layout/orgChart1"/>
    <dgm:cxn modelId="{5AD5DF13-5746-422A-B55A-5C489E128B9A}" type="presParOf" srcId="{81735235-70F5-4739-B1F4-1319C7A1790E}" destId="{FB23F31F-9462-4E9E-8D21-A23D7FE9671B}" srcOrd="0" destOrd="0" presId="urn:microsoft.com/office/officeart/2005/8/layout/orgChart1"/>
    <dgm:cxn modelId="{18E4BE9C-6282-415A-A38F-5B061EA1D9D3}" type="presParOf" srcId="{FB23F31F-9462-4E9E-8D21-A23D7FE9671B}" destId="{A110967F-CBCC-4FAB-AEAF-436CB5E128E3}" srcOrd="0" destOrd="0" presId="urn:microsoft.com/office/officeart/2005/8/layout/orgChart1"/>
    <dgm:cxn modelId="{642D35B2-E76D-41C1-A1C6-E6C7A69054BD}" type="presParOf" srcId="{FB23F31F-9462-4E9E-8D21-A23D7FE9671B}" destId="{958CC234-9737-4356-8518-8BE630265905}" srcOrd="1" destOrd="0" presId="urn:microsoft.com/office/officeart/2005/8/layout/orgChart1"/>
    <dgm:cxn modelId="{F616E1ED-7E19-4E21-9327-C8B468495079}" type="presParOf" srcId="{81735235-70F5-4739-B1F4-1319C7A1790E}" destId="{31725E63-FD84-496C-8EE2-A6853389B4FD}" srcOrd="1" destOrd="0" presId="urn:microsoft.com/office/officeart/2005/8/layout/orgChart1"/>
    <dgm:cxn modelId="{83FAE3CD-3489-4E07-B55E-9328286807A1}" type="presParOf" srcId="{31725E63-FD84-496C-8EE2-A6853389B4FD}" destId="{04D6435A-9935-45E1-9213-2B5EDC2E069A}" srcOrd="0" destOrd="0" presId="urn:microsoft.com/office/officeart/2005/8/layout/orgChart1"/>
    <dgm:cxn modelId="{E3E0DD59-7052-416C-8258-84B63077B905}" type="presParOf" srcId="{31725E63-FD84-496C-8EE2-A6853389B4FD}" destId="{43421571-9CE5-4422-B615-F6526D869665}" srcOrd="1" destOrd="0" presId="urn:microsoft.com/office/officeart/2005/8/layout/orgChart1"/>
    <dgm:cxn modelId="{B736BB41-3FF3-4FB6-8E28-AC4AC8A64EEA}" type="presParOf" srcId="{43421571-9CE5-4422-B615-F6526D869665}" destId="{AC3117F3-210E-4E74-AEFF-B60AFCD2449E}" srcOrd="0" destOrd="0" presId="urn:microsoft.com/office/officeart/2005/8/layout/orgChart1"/>
    <dgm:cxn modelId="{FA26525C-5F3D-45CE-999E-746EDC41090D}" type="presParOf" srcId="{AC3117F3-210E-4E74-AEFF-B60AFCD2449E}" destId="{8A68DAD0-A98F-4959-88FB-B1FD2D8D8253}" srcOrd="0" destOrd="0" presId="urn:microsoft.com/office/officeart/2005/8/layout/orgChart1"/>
    <dgm:cxn modelId="{5AE6C0A4-4D02-406F-914D-582DB3E48F62}" type="presParOf" srcId="{AC3117F3-210E-4E74-AEFF-B60AFCD2449E}" destId="{6230D33B-FA14-4252-AA44-F098090E13D1}" srcOrd="1" destOrd="0" presId="urn:microsoft.com/office/officeart/2005/8/layout/orgChart1"/>
    <dgm:cxn modelId="{B9FBB9FE-685C-4402-8139-D138F6094624}" type="presParOf" srcId="{43421571-9CE5-4422-B615-F6526D869665}" destId="{422CA7BF-C9E8-44B8-BEAE-86ABEE634534}" srcOrd="1" destOrd="0" presId="urn:microsoft.com/office/officeart/2005/8/layout/orgChart1"/>
    <dgm:cxn modelId="{AA7CF265-5DAB-4839-B3B0-E016F206B76D}" type="presParOf" srcId="{422CA7BF-C9E8-44B8-BEAE-86ABEE634534}" destId="{91F47011-3DB6-4C50-8F79-8E9C6E5A5267}" srcOrd="0" destOrd="0" presId="urn:microsoft.com/office/officeart/2005/8/layout/orgChart1"/>
    <dgm:cxn modelId="{9065F75B-DD5F-4D8D-B90B-C70B2154ADB4}" type="presParOf" srcId="{422CA7BF-C9E8-44B8-BEAE-86ABEE634534}" destId="{D522B860-8B5B-44CE-A69E-A865EAB8B463}" srcOrd="1" destOrd="0" presId="urn:microsoft.com/office/officeart/2005/8/layout/orgChart1"/>
    <dgm:cxn modelId="{91FBD827-9A6F-4CAE-925C-62294E569403}" type="presParOf" srcId="{D522B860-8B5B-44CE-A69E-A865EAB8B463}" destId="{A724FE89-4FF7-4C85-A17C-6947C5955B82}" srcOrd="0" destOrd="0" presId="urn:microsoft.com/office/officeart/2005/8/layout/orgChart1"/>
    <dgm:cxn modelId="{A3180D42-520B-4FD1-AC35-A2778704BBFC}" type="presParOf" srcId="{A724FE89-4FF7-4C85-A17C-6947C5955B82}" destId="{D0B1B949-DA47-42F4-AAA1-E041CD37F3CF}" srcOrd="0" destOrd="0" presId="urn:microsoft.com/office/officeart/2005/8/layout/orgChart1"/>
    <dgm:cxn modelId="{55AFD31A-5A2D-4247-8EB3-9DE73931448F}" type="presParOf" srcId="{A724FE89-4FF7-4C85-A17C-6947C5955B82}" destId="{ABBE4541-FC35-4267-AF87-0FA79D309374}" srcOrd="1" destOrd="0" presId="urn:microsoft.com/office/officeart/2005/8/layout/orgChart1"/>
    <dgm:cxn modelId="{D1EA7204-3E9E-4054-BAC9-15E7FB32B31D}" type="presParOf" srcId="{D522B860-8B5B-44CE-A69E-A865EAB8B463}" destId="{B0DE557F-522F-4D76-BC56-162123FEB6B9}" srcOrd="1" destOrd="0" presId="urn:microsoft.com/office/officeart/2005/8/layout/orgChart1"/>
    <dgm:cxn modelId="{2EA780AE-0FCB-49C8-B260-9B40EEF5CA46}" type="presParOf" srcId="{D522B860-8B5B-44CE-A69E-A865EAB8B463}" destId="{1209A026-5B19-4FC4-8430-90C0FE04D662}" srcOrd="2" destOrd="0" presId="urn:microsoft.com/office/officeart/2005/8/layout/orgChart1"/>
    <dgm:cxn modelId="{96735424-BB7A-414A-A5F2-F9F6086EE179}" type="presParOf" srcId="{422CA7BF-C9E8-44B8-BEAE-86ABEE634534}" destId="{1C5A4C63-18D9-4D33-8D7E-AA0D037F821E}" srcOrd="2" destOrd="0" presId="urn:microsoft.com/office/officeart/2005/8/layout/orgChart1"/>
    <dgm:cxn modelId="{9E78F603-F80C-44F0-BCAD-E28F13371AEA}" type="presParOf" srcId="{422CA7BF-C9E8-44B8-BEAE-86ABEE634534}" destId="{890B632F-7124-4188-9B5E-F4B0B6004222}" srcOrd="3" destOrd="0" presId="urn:microsoft.com/office/officeart/2005/8/layout/orgChart1"/>
    <dgm:cxn modelId="{6DF55D68-9C17-4646-84D5-AF59A7820C87}" type="presParOf" srcId="{890B632F-7124-4188-9B5E-F4B0B6004222}" destId="{2F9E8026-D99F-42D0-AD53-C50348D357E6}" srcOrd="0" destOrd="0" presId="urn:microsoft.com/office/officeart/2005/8/layout/orgChart1"/>
    <dgm:cxn modelId="{2FDB9E24-BDF6-4FC4-996A-4EFC99E4F3C3}" type="presParOf" srcId="{2F9E8026-D99F-42D0-AD53-C50348D357E6}" destId="{74605F3B-110D-43CC-9DAB-42B3D705FDB9}" srcOrd="0" destOrd="0" presId="urn:microsoft.com/office/officeart/2005/8/layout/orgChart1"/>
    <dgm:cxn modelId="{CF94209B-EB63-4669-BDF7-1BC1FF1F3D02}" type="presParOf" srcId="{2F9E8026-D99F-42D0-AD53-C50348D357E6}" destId="{83493BE5-8C36-4659-9758-6522884AAAA3}" srcOrd="1" destOrd="0" presId="urn:microsoft.com/office/officeart/2005/8/layout/orgChart1"/>
    <dgm:cxn modelId="{BCB1F7FF-8A58-4744-B002-C2D691C8BCFE}" type="presParOf" srcId="{890B632F-7124-4188-9B5E-F4B0B6004222}" destId="{EADC2CFC-D441-4810-991B-2ECEB754F299}" srcOrd="1" destOrd="0" presId="urn:microsoft.com/office/officeart/2005/8/layout/orgChart1"/>
    <dgm:cxn modelId="{0C0327AD-25FB-4D76-BB06-A5D046CDA332}" type="presParOf" srcId="{890B632F-7124-4188-9B5E-F4B0B6004222}" destId="{D6A23080-BACB-462D-BE47-382EA1D1D085}" srcOrd="2" destOrd="0" presId="urn:microsoft.com/office/officeart/2005/8/layout/orgChart1"/>
    <dgm:cxn modelId="{B055497B-C0AC-4483-B603-93BF3526A7E3}" type="presParOf" srcId="{43421571-9CE5-4422-B615-F6526D869665}" destId="{E4068B92-DE19-4114-9CE2-7FD2624A3D71}" srcOrd="2" destOrd="0" presId="urn:microsoft.com/office/officeart/2005/8/layout/orgChart1"/>
    <dgm:cxn modelId="{92CF7BF1-D0B2-4072-82BD-DB884350721D}" type="presParOf" srcId="{31725E63-FD84-496C-8EE2-A6853389B4FD}" destId="{19AF9834-C77C-4535-8AAB-1F08916ACB31}" srcOrd="2" destOrd="0" presId="urn:microsoft.com/office/officeart/2005/8/layout/orgChart1"/>
    <dgm:cxn modelId="{6EDE6AC3-1F6B-4584-8951-135B5A8E6D4D}" type="presParOf" srcId="{31725E63-FD84-496C-8EE2-A6853389B4FD}" destId="{68959F2F-CA70-413E-89AB-B2CA67B4C6F9}" srcOrd="3" destOrd="0" presId="urn:microsoft.com/office/officeart/2005/8/layout/orgChart1"/>
    <dgm:cxn modelId="{67D3307E-19C8-48F3-8AAB-98D7049A34E0}" type="presParOf" srcId="{68959F2F-CA70-413E-89AB-B2CA67B4C6F9}" destId="{8A32D678-F158-49B8-8F6A-FF9F0AAB6A24}" srcOrd="0" destOrd="0" presId="urn:microsoft.com/office/officeart/2005/8/layout/orgChart1"/>
    <dgm:cxn modelId="{EAD156E5-F86F-47F3-B45C-4C04AE742085}" type="presParOf" srcId="{8A32D678-F158-49B8-8F6A-FF9F0AAB6A24}" destId="{7AE4492E-313B-44B3-A351-B202AEF2DDD3}" srcOrd="0" destOrd="0" presId="urn:microsoft.com/office/officeart/2005/8/layout/orgChart1"/>
    <dgm:cxn modelId="{28EB146E-52C2-4CA8-972C-182415297E7B}" type="presParOf" srcId="{8A32D678-F158-49B8-8F6A-FF9F0AAB6A24}" destId="{3C9ABBD7-957B-45FB-B626-CC35D604E6C7}" srcOrd="1" destOrd="0" presId="urn:microsoft.com/office/officeart/2005/8/layout/orgChart1"/>
    <dgm:cxn modelId="{658DDF9A-CB02-48A3-99F2-F9C4E25F1F15}" type="presParOf" srcId="{68959F2F-CA70-413E-89AB-B2CA67B4C6F9}" destId="{A4E155E9-6AD8-4875-8FE2-8E8B46001D40}" srcOrd="1" destOrd="0" presId="urn:microsoft.com/office/officeart/2005/8/layout/orgChart1"/>
    <dgm:cxn modelId="{31997E57-FC28-4B51-A357-2150205417A1}" type="presParOf" srcId="{A4E155E9-6AD8-4875-8FE2-8E8B46001D40}" destId="{472204C9-CE32-4E37-BBF0-132AB52AB32F}" srcOrd="0" destOrd="0" presId="urn:microsoft.com/office/officeart/2005/8/layout/orgChart1"/>
    <dgm:cxn modelId="{B94538E0-E3AC-4621-92C3-EA9569B81B23}" type="presParOf" srcId="{A4E155E9-6AD8-4875-8FE2-8E8B46001D40}" destId="{C8421CC4-71B5-41AA-A950-19F3356CCD36}" srcOrd="1" destOrd="0" presId="urn:microsoft.com/office/officeart/2005/8/layout/orgChart1"/>
    <dgm:cxn modelId="{6916908E-8EC2-44A3-B345-7F8E82B3D3AA}" type="presParOf" srcId="{C8421CC4-71B5-41AA-A950-19F3356CCD36}" destId="{575152B9-46D5-4D8C-95E2-F2B83F892463}" srcOrd="0" destOrd="0" presId="urn:microsoft.com/office/officeart/2005/8/layout/orgChart1"/>
    <dgm:cxn modelId="{66A5B3F2-5A4B-4749-B815-F925A3AD66DB}" type="presParOf" srcId="{575152B9-46D5-4D8C-95E2-F2B83F892463}" destId="{8817AAC0-805F-4770-BB29-A36913B50BAE}" srcOrd="0" destOrd="0" presId="urn:microsoft.com/office/officeart/2005/8/layout/orgChart1"/>
    <dgm:cxn modelId="{8293246A-8571-4273-BA3B-410A3142CB32}" type="presParOf" srcId="{575152B9-46D5-4D8C-95E2-F2B83F892463}" destId="{A8B62073-7423-4105-A1CB-AA754073EF09}" srcOrd="1" destOrd="0" presId="urn:microsoft.com/office/officeart/2005/8/layout/orgChart1"/>
    <dgm:cxn modelId="{EA22FACF-5511-4D30-B636-7C03B874E7CE}" type="presParOf" srcId="{C8421CC4-71B5-41AA-A950-19F3356CCD36}" destId="{CC0721A9-D804-47F8-BE35-76445251DAC2}" srcOrd="1" destOrd="0" presId="urn:microsoft.com/office/officeart/2005/8/layout/orgChart1"/>
    <dgm:cxn modelId="{CEA32C3D-3575-4BC4-8B06-005869A97975}" type="presParOf" srcId="{C8421CC4-71B5-41AA-A950-19F3356CCD36}" destId="{CAFD44F7-4DFC-4079-8C4B-04BEC9482671}" srcOrd="2" destOrd="0" presId="urn:microsoft.com/office/officeart/2005/8/layout/orgChart1"/>
    <dgm:cxn modelId="{89AF3BB9-E241-4DAB-A777-22DA7997C845}" type="presParOf" srcId="{A4E155E9-6AD8-4875-8FE2-8E8B46001D40}" destId="{71CC06DB-FC98-4EA2-848C-EBB303217AF5}" srcOrd="2" destOrd="0" presId="urn:microsoft.com/office/officeart/2005/8/layout/orgChart1"/>
    <dgm:cxn modelId="{2EE700C5-15D0-48B8-B908-BBADEDD70039}" type="presParOf" srcId="{A4E155E9-6AD8-4875-8FE2-8E8B46001D40}" destId="{0AF6150E-2488-4E81-958D-0A1DC6527BB0}" srcOrd="3" destOrd="0" presId="urn:microsoft.com/office/officeart/2005/8/layout/orgChart1"/>
    <dgm:cxn modelId="{43F1B8B3-4ECE-4C61-A815-4315DB19E7E9}" type="presParOf" srcId="{0AF6150E-2488-4E81-958D-0A1DC6527BB0}" destId="{ABD61111-4BB0-4ABF-9AB8-5D18325E0D82}" srcOrd="0" destOrd="0" presId="urn:microsoft.com/office/officeart/2005/8/layout/orgChart1"/>
    <dgm:cxn modelId="{37D395A6-C092-4B8B-9690-DFB070A2F846}" type="presParOf" srcId="{ABD61111-4BB0-4ABF-9AB8-5D18325E0D82}" destId="{F323D11B-B268-4FEE-8AA4-50F8A860CA40}" srcOrd="0" destOrd="0" presId="urn:microsoft.com/office/officeart/2005/8/layout/orgChart1"/>
    <dgm:cxn modelId="{8B877AA2-44F7-46CA-9278-C1D511F011FB}" type="presParOf" srcId="{ABD61111-4BB0-4ABF-9AB8-5D18325E0D82}" destId="{28C58D8F-ED68-46EA-B015-E8EE08ECF5A6}" srcOrd="1" destOrd="0" presId="urn:microsoft.com/office/officeart/2005/8/layout/orgChart1"/>
    <dgm:cxn modelId="{DE3D8CA5-8070-42FC-A4AC-9B2AB2D8E150}" type="presParOf" srcId="{0AF6150E-2488-4E81-958D-0A1DC6527BB0}" destId="{8F79F5E9-2485-4B96-A014-40A6D94F5265}" srcOrd="1" destOrd="0" presId="urn:microsoft.com/office/officeart/2005/8/layout/orgChart1"/>
    <dgm:cxn modelId="{DC1E5BC3-AD19-41B4-87FD-F57CEC014D33}" type="presParOf" srcId="{0AF6150E-2488-4E81-958D-0A1DC6527BB0}" destId="{0CC75539-4BE5-43C1-9EF2-B7B15996BB0F}" srcOrd="2" destOrd="0" presId="urn:microsoft.com/office/officeart/2005/8/layout/orgChart1"/>
    <dgm:cxn modelId="{F020A82A-ECC9-426D-A21F-9110B1FAA93B}" type="presParOf" srcId="{A4E155E9-6AD8-4875-8FE2-8E8B46001D40}" destId="{D9204D4B-EDD4-4971-9AA3-5A4AEDDB804F}" srcOrd="4" destOrd="0" presId="urn:microsoft.com/office/officeart/2005/8/layout/orgChart1"/>
    <dgm:cxn modelId="{A0E29C15-4A79-4375-BF1E-53313736DA77}" type="presParOf" srcId="{A4E155E9-6AD8-4875-8FE2-8E8B46001D40}" destId="{F90EA7B5-5CD7-4A6F-A943-6D0F1419377F}" srcOrd="5" destOrd="0" presId="urn:microsoft.com/office/officeart/2005/8/layout/orgChart1"/>
    <dgm:cxn modelId="{885DE39E-CF6E-4D0D-9979-2673D0D2CDAD}" type="presParOf" srcId="{F90EA7B5-5CD7-4A6F-A943-6D0F1419377F}" destId="{BA53AD9B-7885-4AA5-B9C8-3713E8F9A66A}" srcOrd="0" destOrd="0" presId="urn:microsoft.com/office/officeart/2005/8/layout/orgChart1"/>
    <dgm:cxn modelId="{70159D3E-DE37-4359-9E8E-8FC987FC2FC0}" type="presParOf" srcId="{BA53AD9B-7885-4AA5-B9C8-3713E8F9A66A}" destId="{2DECA8E0-5520-4016-BFA0-ED43EBDD5310}" srcOrd="0" destOrd="0" presId="urn:microsoft.com/office/officeart/2005/8/layout/orgChart1"/>
    <dgm:cxn modelId="{1A5D7CD4-5D8B-4D43-B1A4-432221336BBA}" type="presParOf" srcId="{BA53AD9B-7885-4AA5-B9C8-3713E8F9A66A}" destId="{9B9ACEE0-EF6F-46B8-8D78-89C775DAF6FA}" srcOrd="1" destOrd="0" presId="urn:microsoft.com/office/officeart/2005/8/layout/orgChart1"/>
    <dgm:cxn modelId="{BE1800E0-F962-458B-BB1C-0992366ED416}" type="presParOf" srcId="{F90EA7B5-5CD7-4A6F-A943-6D0F1419377F}" destId="{0F2FD51E-1CCE-4FFA-B7DC-C6A8B84AE95B}" srcOrd="1" destOrd="0" presId="urn:microsoft.com/office/officeart/2005/8/layout/orgChart1"/>
    <dgm:cxn modelId="{FBC9F457-105C-4841-8A49-F4089AEA7846}" type="presParOf" srcId="{F90EA7B5-5CD7-4A6F-A943-6D0F1419377F}" destId="{CC207B35-59BE-41D6-A0B6-9C93E0E1F52E}" srcOrd="2" destOrd="0" presId="urn:microsoft.com/office/officeart/2005/8/layout/orgChart1"/>
    <dgm:cxn modelId="{F6471222-4989-4DFA-83A6-230EF8EEF0F3}" type="presParOf" srcId="{68959F2F-CA70-413E-89AB-B2CA67B4C6F9}" destId="{3149D939-AD38-408A-A99D-316297BA5E20}" srcOrd="2" destOrd="0" presId="urn:microsoft.com/office/officeart/2005/8/layout/orgChart1"/>
    <dgm:cxn modelId="{F1E3235B-C2CD-4DBC-8D73-924F0E45E58D}" type="presParOf" srcId="{31725E63-FD84-496C-8EE2-A6853389B4FD}" destId="{0207E68C-AD7B-4B9F-94E3-72FDB9730594}" srcOrd="4" destOrd="0" presId="urn:microsoft.com/office/officeart/2005/8/layout/orgChart1"/>
    <dgm:cxn modelId="{04F6BC19-47F5-447A-AFE8-EED5F6E068BF}" type="presParOf" srcId="{31725E63-FD84-496C-8EE2-A6853389B4FD}" destId="{3376029E-0B8F-420D-9521-B9AC9024123F}" srcOrd="5" destOrd="0" presId="urn:microsoft.com/office/officeart/2005/8/layout/orgChart1"/>
    <dgm:cxn modelId="{AFD35B09-28CB-48EC-8E4A-5DAF4C8A4808}" type="presParOf" srcId="{3376029E-0B8F-420D-9521-B9AC9024123F}" destId="{CD139731-279D-4CFC-BAE4-307661991E6D}" srcOrd="0" destOrd="0" presId="urn:microsoft.com/office/officeart/2005/8/layout/orgChart1"/>
    <dgm:cxn modelId="{275C0AEA-FC56-41B0-B359-A546AFCC93CC}" type="presParOf" srcId="{CD139731-279D-4CFC-BAE4-307661991E6D}" destId="{A9B93DEC-079E-4AFD-B0CF-84FED7DFAFF4}" srcOrd="0" destOrd="0" presId="urn:microsoft.com/office/officeart/2005/8/layout/orgChart1"/>
    <dgm:cxn modelId="{57E3E23B-7DEF-4B83-808E-2923E859789E}" type="presParOf" srcId="{CD139731-279D-4CFC-BAE4-307661991E6D}" destId="{AB06AE33-C1B4-4C93-9C75-3CD059203460}" srcOrd="1" destOrd="0" presId="urn:microsoft.com/office/officeart/2005/8/layout/orgChart1"/>
    <dgm:cxn modelId="{8BE29B90-7D0A-4A2E-A394-C1F9B4096C58}" type="presParOf" srcId="{3376029E-0B8F-420D-9521-B9AC9024123F}" destId="{C4135BA8-DF3A-47F2-81BA-F27B7CE3638F}" srcOrd="1" destOrd="0" presId="urn:microsoft.com/office/officeart/2005/8/layout/orgChart1"/>
    <dgm:cxn modelId="{0D9E87AE-06CA-4C1D-9A79-195580E00FB8}" type="presParOf" srcId="{C4135BA8-DF3A-47F2-81BA-F27B7CE3638F}" destId="{C2942285-EFE5-47C7-82F8-4D8F2472CAA6}" srcOrd="0" destOrd="0" presId="urn:microsoft.com/office/officeart/2005/8/layout/orgChart1"/>
    <dgm:cxn modelId="{E697CBFD-51CD-4A46-AA45-5628FF5ABAFE}" type="presParOf" srcId="{C4135BA8-DF3A-47F2-81BA-F27B7CE3638F}" destId="{EFF4D513-F2C7-4D72-8527-A32A92AB6AE1}" srcOrd="1" destOrd="0" presId="urn:microsoft.com/office/officeart/2005/8/layout/orgChart1"/>
    <dgm:cxn modelId="{15EEB633-990E-475D-94CF-4B78D333E9ED}" type="presParOf" srcId="{EFF4D513-F2C7-4D72-8527-A32A92AB6AE1}" destId="{5365DABF-CDF2-4119-814D-619EFBED414E}" srcOrd="0" destOrd="0" presId="urn:microsoft.com/office/officeart/2005/8/layout/orgChart1"/>
    <dgm:cxn modelId="{EC827FA7-72EC-4A7B-B6FE-C8D4C1E5985C}" type="presParOf" srcId="{5365DABF-CDF2-4119-814D-619EFBED414E}" destId="{74AE8344-298D-4237-8D09-73F52B50F63C}" srcOrd="0" destOrd="0" presId="urn:microsoft.com/office/officeart/2005/8/layout/orgChart1"/>
    <dgm:cxn modelId="{4F7CA085-6722-4526-A3EA-B5D4B0EA4752}" type="presParOf" srcId="{5365DABF-CDF2-4119-814D-619EFBED414E}" destId="{C06A7739-0365-47D1-B08F-D667B5D2838F}" srcOrd="1" destOrd="0" presId="urn:microsoft.com/office/officeart/2005/8/layout/orgChart1"/>
    <dgm:cxn modelId="{7D1854D9-9415-4308-A14A-1153AC2F68B1}" type="presParOf" srcId="{EFF4D513-F2C7-4D72-8527-A32A92AB6AE1}" destId="{A3BF0E47-C096-4FE3-B164-7059251565B5}" srcOrd="1" destOrd="0" presId="urn:microsoft.com/office/officeart/2005/8/layout/orgChart1"/>
    <dgm:cxn modelId="{EBACA951-7143-43AA-897E-FA3D1710AC60}" type="presParOf" srcId="{EFF4D513-F2C7-4D72-8527-A32A92AB6AE1}" destId="{A0DD89FF-7708-4DCE-AE70-3BF7D70B11FB}" srcOrd="2" destOrd="0" presId="urn:microsoft.com/office/officeart/2005/8/layout/orgChart1"/>
    <dgm:cxn modelId="{43E7B0C2-4975-460C-BBEF-A250C9C318D4}" type="presParOf" srcId="{C4135BA8-DF3A-47F2-81BA-F27B7CE3638F}" destId="{28271471-0A2E-4CFA-8E53-F66126876317}" srcOrd="2" destOrd="0" presId="urn:microsoft.com/office/officeart/2005/8/layout/orgChart1"/>
    <dgm:cxn modelId="{29BFEB46-3EA6-4FA3-A958-39B2508880EC}" type="presParOf" srcId="{C4135BA8-DF3A-47F2-81BA-F27B7CE3638F}" destId="{7620E440-B40D-4835-B87E-39DFD33847E4}" srcOrd="3" destOrd="0" presId="urn:microsoft.com/office/officeart/2005/8/layout/orgChart1"/>
    <dgm:cxn modelId="{2D9DAD5E-613E-4367-A329-93DC85F867F2}" type="presParOf" srcId="{7620E440-B40D-4835-B87E-39DFD33847E4}" destId="{36B5C450-D074-4040-B951-5DEA2CE61C47}" srcOrd="0" destOrd="0" presId="urn:microsoft.com/office/officeart/2005/8/layout/orgChart1"/>
    <dgm:cxn modelId="{1946BA54-B7AF-4240-88DD-CF0166434616}" type="presParOf" srcId="{36B5C450-D074-4040-B951-5DEA2CE61C47}" destId="{250DB91B-E24A-4FCA-81A5-B40C8ACD5633}" srcOrd="0" destOrd="0" presId="urn:microsoft.com/office/officeart/2005/8/layout/orgChart1"/>
    <dgm:cxn modelId="{178A7CBF-ED7D-4EBE-88E5-BB433B4EFF53}" type="presParOf" srcId="{36B5C450-D074-4040-B951-5DEA2CE61C47}" destId="{C9CBF031-D84C-423B-8F6A-E570AD641035}" srcOrd="1" destOrd="0" presId="urn:microsoft.com/office/officeart/2005/8/layout/orgChart1"/>
    <dgm:cxn modelId="{A26EBF64-DD72-44D4-A315-5820A7636369}" type="presParOf" srcId="{7620E440-B40D-4835-B87E-39DFD33847E4}" destId="{249F4100-8D54-4BBF-9A36-67277E6970B5}" srcOrd="1" destOrd="0" presId="urn:microsoft.com/office/officeart/2005/8/layout/orgChart1"/>
    <dgm:cxn modelId="{CBFE9A04-761E-4B5A-AB35-7C4E1423D7F1}" type="presParOf" srcId="{7620E440-B40D-4835-B87E-39DFD33847E4}" destId="{DCF0B9DE-7718-4FF4-868B-17B05AF9F577}" srcOrd="2" destOrd="0" presId="urn:microsoft.com/office/officeart/2005/8/layout/orgChart1"/>
    <dgm:cxn modelId="{A05A11A4-F770-4169-B3BE-E6EB6537163A}" type="presParOf" srcId="{3376029E-0B8F-420D-9521-B9AC9024123F}" destId="{5608DA18-80A9-42AE-8FA4-C995C6AD6D2C}" srcOrd="2" destOrd="0" presId="urn:microsoft.com/office/officeart/2005/8/layout/orgChart1"/>
    <dgm:cxn modelId="{9116E328-742A-42A5-B088-8F35A9F05D9F}" type="presParOf" srcId="{31725E63-FD84-496C-8EE2-A6853389B4FD}" destId="{78AB9439-5CC7-4E4B-BD1B-C77D54A1B51D}" srcOrd="6" destOrd="0" presId="urn:microsoft.com/office/officeart/2005/8/layout/orgChart1"/>
    <dgm:cxn modelId="{61ADA833-AE7B-4A4A-9388-CC8072D9E3B5}" type="presParOf" srcId="{31725E63-FD84-496C-8EE2-A6853389B4FD}" destId="{49B11BAA-15BE-4187-B282-894CDD75C3FC}" srcOrd="7" destOrd="0" presId="urn:microsoft.com/office/officeart/2005/8/layout/orgChart1"/>
    <dgm:cxn modelId="{D5E8FBDD-D092-4207-9AEC-10096C8921AF}" type="presParOf" srcId="{49B11BAA-15BE-4187-B282-894CDD75C3FC}" destId="{D6FB88C0-B73C-4B76-95DA-FF8D47E0A731}" srcOrd="0" destOrd="0" presId="urn:microsoft.com/office/officeart/2005/8/layout/orgChart1"/>
    <dgm:cxn modelId="{BEEB490B-AE5C-4016-8FC8-6B5BEE7A2C62}" type="presParOf" srcId="{D6FB88C0-B73C-4B76-95DA-FF8D47E0A731}" destId="{21D8F50F-9548-4974-9EAA-EAB4270A5336}" srcOrd="0" destOrd="0" presId="urn:microsoft.com/office/officeart/2005/8/layout/orgChart1"/>
    <dgm:cxn modelId="{558A793F-DC17-4986-BD30-831506BD7DC7}" type="presParOf" srcId="{D6FB88C0-B73C-4B76-95DA-FF8D47E0A731}" destId="{46AD5F3D-C514-4736-A5F9-B25F9DCD3E5A}" srcOrd="1" destOrd="0" presId="urn:microsoft.com/office/officeart/2005/8/layout/orgChart1"/>
    <dgm:cxn modelId="{546F837A-6D4E-4116-81D9-19B3304C4FB0}" type="presParOf" srcId="{49B11BAA-15BE-4187-B282-894CDD75C3FC}" destId="{AA5A80A9-7A6E-49F4-877E-44A35BD4DEA9}" srcOrd="1" destOrd="0" presId="urn:microsoft.com/office/officeart/2005/8/layout/orgChart1"/>
    <dgm:cxn modelId="{BD423575-95A7-4BD8-B709-57B083EFACEE}" type="presParOf" srcId="{AA5A80A9-7A6E-49F4-877E-44A35BD4DEA9}" destId="{C65BA630-107D-4A21-8B84-BE9F02979477}" srcOrd="0" destOrd="0" presId="urn:microsoft.com/office/officeart/2005/8/layout/orgChart1"/>
    <dgm:cxn modelId="{F2D437D3-13E5-420A-B979-260E1E181A44}" type="presParOf" srcId="{AA5A80A9-7A6E-49F4-877E-44A35BD4DEA9}" destId="{639AF030-445A-4918-A908-41034AB601D2}" srcOrd="1" destOrd="0" presId="urn:microsoft.com/office/officeart/2005/8/layout/orgChart1"/>
    <dgm:cxn modelId="{93DF5E94-E311-45D0-A38F-BAF2A963EA16}" type="presParOf" srcId="{639AF030-445A-4918-A908-41034AB601D2}" destId="{FFCF5E85-8B83-4F3D-970F-98A867B5FA07}" srcOrd="0" destOrd="0" presId="urn:microsoft.com/office/officeart/2005/8/layout/orgChart1"/>
    <dgm:cxn modelId="{DEA7EF4B-2990-474A-A5EB-004B60836BAD}" type="presParOf" srcId="{FFCF5E85-8B83-4F3D-970F-98A867B5FA07}" destId="{63AE24CC-780E-4F09-9BA9-58199844AF36}" srcOrd="0" destOrd="0" presId="urn:microsoft.com/office/officeart/2005/8/layout/orgChart1"/>
    <dgm:cxn modelId="{047046D7-A680-4592-B093-4DAFDA1A6430}" type="presParOf" srcId="{FFCF5E85-8B83-4F3D-970F-98A867B5FA07}" destId="{DE196879-3383-460F-A12C-A0BE43F18DE1}" srcOrd="1" destOrd="0" presId="urn:microsoft.com/office/officeart/2005/8/layout/orgChart1"/>
    <dgm:cxn modelId="{4E50E4BD-C6E9-47FF-97AC-956FAA946B46}" type="presParOf" srcId="{639AF030-445A-4918-A908-41034AB601D2}" destId="{E8B7FE7D-0918-4BF7-8184-D9A512DFCDFB}" srcOrd="1" destOrd="0" presId="urn:microsoft.com/office/officeart/2005/8/layout/orgChart1"/>
    <dgm:cxn modelId="{BEF8725F-5418-4904-B9BB-027119FE02D1}" type="presParOf" srcId="{639AF030-445A-4918-A908-41034AB601D2}" destId="{82F6DB31-5C32-43E4-9C32-39F5B9ECAB68}" srcOrd="2" destOrd="0" presId="urn:microsoft.com/office/officeart/2005/8/layout/orgChart1"/>
    <dgm:cxn modelId="{35600121-F4E4-4CB4-B44F-F3D95E7437F1}" type="presParOf" srcId="{AA5A80A9-7A6E-49F4-877E-44A35BD4DEA9}" destId="{5BC2FBC9-6C70-4749-812B-B5635D6901A1}" srcOrd="2" destOrd="0" presId="urn:microsoft.com/office/officeart/2005/8/layout/orgChart1"/>
    <dgm:cxn modelId="{06347B9B-E2F9-4FA8-A932-B79D0A704901}" type="presParOf" srcId="{AA5A80A9-7A6E-49F4-877E-44A35BD4DEA9}" destId="{E8907764-1392-449C-9124-A127784B1F62}" srcOrd="3" destOrd="0" presId="urn:microsoft.com/office/officeart/2005/8/layout/orgChart1"/>
    <dgm:cxn modelId="{1C6A0637-1DC5-4CC4-9595-983A90E321DA}" type="presParOf" srcId="{E8907764-1392-449C-9124-A127784B1F62}" destId="{705C81B9-7C07-4EDD-8170-7C541912083B}" srcOrd="0" destOrd="0" presId="urn:microsoft.com/office/officeart/2005/8/layout/orgChart1"/>
    <dgm:cxn modelId="{F3330B52-7E3D-4600-BA7D-5D909CB14161}" type="presParOf" srcId="{705C81B9-7C07-4EDD-8170-7C541912083B}" destId="{B36F1466-97F6-4695-9DFB-F0C8DCB6A09F}" srcOrd="0" destOrd="0" presId="urn:microsoft.com/office/officeart/2005/8/layout/orgChart1"/>
    <dgm:cxn modelId="{3CE7E924-A802-44A9-A1CC-D5AF67938FB2}" type="presParOf" srcId="{705C81B9-7C07-4EDD-8170-7C541912083B}" destId="{BC9A4228-038D-47B1-A377-176878E8266D}" srcOrd="1" destOrd="0" presId="urn:microsoft.com/office/officeart/2005/8/layout/orgChart1"/>
    <dgm:cxn modelId="{C43A10CD-3DE7-4537-A82C-E29EC9CA2DC9}" type="presParOf" srcId="{E8907764-1392-449C-9124-A127784B1F62}" destId="{D6908353-5B17-442D-95B6-D9866920E193}" srcOrd="1" destOrd="0" presId="urn:microsoft.com/office/officeart/2005/8/layout/orgChart1"/>
    <dgm:cxn modelId="{06829B22-C897-4905-8CAA-5F057AE3DB4A}" type="presParOf" srcId="{E8907764-1392-449C-9124-A127784B1F62}" destId="{6C027A93-80BC-4054-9105-DD2B6E2802AF}" srcOrd="2" destOrd="0" presId="urn:microsoft.com/office/officeart/2005/8/layout/orgChart1"/>
    <dgm:cxn modelId="{62A54121-4311-4A68-BE06-21D57E38AC6D}" type="presParOf" srcId="{AA5A80A9-7A6E-49F4-877E-44A35BD4DEA9}" destId="{A344BC26-7E66-428B-A766-E70060D9DB24}" srcOrd="4" destOrd="0" presId="urn:microsoft.com/office/officeart/2005/8/layout/orgChart1"/>
    <dgm:cxn modelId="{25368D75-34C7-457F-8EB6-C08B76595DB5}" type="presParOf" srcId="{AA5A80A9-7A6E-49F4-877E-44A35BD4DEA9}" destId="{99B1109A-E175-4F42-9E7A-0B8A01D2368C}" srcOrd="5" destOrd="0" presId="urn:microsoft.com/office/officeart/2005/8/layout/orgChart1"/>
    <dgm:cxn modelId="{D01F704A-2D01-406C-89E4-62FDCC50B315}" type="presParOf" srcId="{99B1109A-E175-4F42-9E7A-0B8A01D2368C}" destId="{BA7801D2-7E2B-40D8-B848-FA3ECEA861B9}" srcOrd="0" destOrd="0" presId="urn:microsoft.com/office/officeart/2005/8/layout/orgChart1"/>
    <dgm:cxn modelId="{AFD493A8-CD36-4BAD-AB08-7D73FFB087A2}" type="presParOf" srcId="{BA7801D2-7E2B-40D8-B848-FA3ECEA861B9}" destId="{5575AC49-0DD3-4AE6-AD23-C838ABB32091}" srcOrd="0" destOrd="0" presId="urn:microsoft.com/office/officeart/2005/8/layout/orgChart1"/>
    <dgm:cxn modelId="{03A79E3A-1A65-4C0E-80A2-BA646A8F33E3}" type="presParOf" srcId="{BA7801D2-7E2B-40D8-B848-FA3ECEA861B9}" destId="{E7D6957D-0B05-4C04-8934-D1660FA2FD08}" srcOrd="1" destOrd="0" presId="urn:microsoft.com/office/officeart/2005/8/layout/orgChart1"/>
    <dgm:cxn modelId="{BD837D0A-8191-4C85-9735-978EE013617B}" type="presParOf" srcId="{99B1109A-E175-4F42-9E7A-0B8A01D2368C}" destId="{425681FC-B2C6-42E6-899D-42853B2E45AA}" srcOrd="1" destOrd="0" presId="urn:microsoft.com/office/officeart/2005/8/layout/orgChart1"/>
    <dgm:cxn modelId="{5D9BA31B-F9C4-497A-A21D-3D5C0528ACF6}" type="presParOf" srcId="{99B1109A-E175-4F42-9E7A-0B8A01D2368C}" destId="{6E8BFB05-B101-4E53-9196-06B893D6F4C4}" srcOrd="2" destOrd="0" presId="urn:microsoft.com/office/officeart/2005/8/layout/orgChart1"/>
    <dgm:cxn modelId="{6B105DEC-2892-4AB8-8482-2E8598A47739}" type="presParOf" srcId="{AA5A80A9-7A6E-49F4-877E-44A35BD4DEA9}" destId="{71A8E8EB-3519-4711-8A95-8F4B43C1A7FF}" srcOrd="6" destOrd="0" presId="urn:microsoft.com/office/officeart/2005/8/layout/orgChart1"/>
    <dgm:cxn modelId="{199FECFE-8E28-4456-9925-A115D3839B92}" type="presParOf" srcId="{AA5A80A9-7A6E-49F4-877E-44A35BD4DEA9}" destId="{D5902DB6-4C93-4DC3-BD7E-5D4CE0F682A3}" srcOrd="7" destOrd="0" presId="urn:microsoft.com/office/officeart/2005/8/layout/orgChart1"/>
    <dgm:cxn modelId="{FDDC4CEE-1C24-4848-8603-405A90CD661E}" type="presParOf" srcId="{D5902DB6-4C93-4DC3-BD7E-5D4CE0F682A3}" destId="{DDD91739-09B0-4BCD-AEA8-BD2676E99024}" srcOrd="0" destOrd="0" presId="urn:microsoft.com/office/officeart/2005/8/layout/orgChart1"/>
    <dgm:cxn modelId="{E2FBB567-B518-430D-8F7D-2C7FF4CC7CF6}" type="presParOf" srcId="{DDD91739-09B0-4BCD-AEA8-BD2676E99024}" destId="{1FFC8692-FCCB-47A6-B0DD-A251DEBE893D}" srcOrd="0" destOrd="0" presId="urn:microsoft.com/office/officeart/2005/8/layout/orgChart1"/>
    <dgm:cxn modelId="{B606E087-E547-460D-BE75-4FD615AFB8CF}" type="presParOf" srcId="{DDD91739-09B0-4BCD-AEA8-BD2676E99024}" destId="{B366BBBA-D8F0-403F-972D-84B1AF87F461}" srcOrd="1" destOrd="0" presId="urn:microsoft.com/office/officeart/2005/8/layout/orgChart1"/>
    <dgm:cxn modelId="{001BAC08-7376-43C9-93C6-2327CD01548D}" type="presParOf" srcId="{D5902DB6-4C93-4DC3-BD7E-5D4CE0F682A3}" destId="{64A2F22D-A81F-4BAB-B266-FDFD38C3EFBF}" srcOrd="1" destOrd="0" presId="urn:microsoft.com/office/officeart/2005/8/layout/orgChart1"/>
    <dgm:cxn modelId="{E3D10B4C-7794-45DB-875C-20D19BB1CFF4}" type="presParOf" srcId="{D5902DB6-4C93-4DC3-BD7E-5D4CE0F682A3}" destId="{4811F549-C430-471F-88D3-1ACB026258AB}" srcOrd="2" destOrd="0" presId="urn:microsoft.com/office/officeart/2005/8/layout/orgChart1"/>
    <dgm:cxn modelId="{3154FDFA-6260-4153-8D1E-DE761DB111C5}" type="presParOf" srcId="{49B11BAA-15BE-4187-B282-894CDD75C3FC}" destId="{904596EB-BB00-4113-AD79-0F11001C7273}" srcOrd="2" destOrd="0" presId="urn:microsoft.com/office/officeart/2005/8/layout/orgChart1"/>
    <dgm:cxn modelId="{ACD93841-F9FA-4357-8899-20B29CD8F6FC}" type="presParOf" srcId="{81735235-70F5-4739-B1F4-1319C7A1790E}" destId="{503AB050-D4E1-4FFC-B586-42E1DFFAE84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8E8EB-3519-4711-8A95-8F4B43C1A7FF}">
      <dsp:nvSpPr>
        <dsp:cNvPr id="0" name=""/>
        <dsp:cNvSpPr/>
      </dsp:nvSpPr>
      <dsp:spPr>
        <a:xfrm>
          <a:off x="8155006" y="1736471"/>
          <a:ext cx="215634" cy="2795308"/>
        </a:xfrm>
        <a:custGeom>
          <a:avLst/>
          <a:gdLst/>
          <a:ahLst/>
          <a:cxnLst/>
          <a:rect l="0" t="0" r="0" b="0"/>
          <a:pathLst>
            <a:path>
              <a:moveTo>
                <a:pt x="0" y="0"/>
              </a:moveTo>
              <a:lnTo>
                <a:pt x="0" y="2795308"/>
              </a:lnTo>
              <a:lnTo>
                <a:pt x="215634" y="2795308"/>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A344BC26-7E66-428B-A766-E70060D9DB24}">
      <dsp:nvSpPr>
        <dsp:cNvPr id="0" name=""/>
        <dsp:cNvSpPr/>
      </dsp:nvSpPr>
      <dsp:spPr>
        <a:xfrm>
          <a:off x="8155006" y="1736471"/>
          <a:ext cx="214443" cy="2029963"/>
        </a:xfrm>
        <a:custGeom>
          <a:avLst/>
          <a:gdLst/>
          <a:ahLst/>
          <a:cxnLst/>
          <a:rect l="0" t="0" r="0" b="0"/>
          <a:pathLst>
            <a:path>
              <a:moveTo>
                <a:pt x="0" y="0"/>
              </a:moveTo>
              <a:lnTo>
                <a:pt x="0" y="2029963"/>
              </a:lnTo>
              <a:lnTo>
                <a:pt x="214443" y="2029963"/>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5BC2FBC9-6C70-4749-812B-B5635D6901A1}">
      <dsp:nvSpPr>
        <dsp:cNvPr id="0" name=""/>
        <dsp:cNvSpPr/>
      </dsp:nvSpPr>
      <dsp:spPr>
        <a:xfrm>
          <a:off x="8155006" y="1736471"/>
          <a:ext cx="206264" cy="1264224"/>
        </a:xfrm>
        <a:custGeom>
          <a:avLst/>
          <a:gdLst/>
          <a:ahLst/>
          <a:cxnLst/>
          <a:rect l="0" t="0" r="0" b="0"/>
          <a:pathLst>
            <a:path>
              <a:moveTo>
                <a:pt x="0" y="0"/>
              </a:moveTo>
              <a:lnTo>
                <a:pt x="0" y="1264224"/>
              </a:lnTo>
              <a:lnTo>
                <a:pt x="206264" y="1264224"/>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C65BA630-107D-4A21-8B84-BE9F02979477}">
      <dsp:nvSpPr>
        <dsp:cNvPr id="0" name=""/>
        <dsp:cNvSpPr/>
      </dsp:nvSpPr>
      <dsp:spPr>
        <a:xfrm>
          <a:off x="8155006" y="1736471"/>
          <a:ext cx="206278" cy="473173"/>
        </a:xfrm>
        <a:custGeom>
          <a:avLst/>
          <a:gdLst/>
          <a:ahLst/>
          <a:cxnLst/>
          <a:rect l="0" t="0" r="0" b="0"/>
          <a:pathLst>
            <a:path>
              <a:moveTo>
                <a:pt x="0" y="0"/>
              </a:moveTo>
              <a:lnTo>
                <a:pt x="0" y="473173"/>
              </a:lnTo>
              <a:lnTo>
                <a:pt x="206278" y="473173"/>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78AB9439-5CC7-4E4B-BD1B-C77D54A1B51D}">
      <dsp:nvSpPr>
        <dsp:cNvPr id="0" name=""/>
        <dsp:cNvSpPr/>
      </dsp:nvSpPr>
      <dsp:spPr>
        <a:xfrm>
          <a:off x="5103585" y="720603"/>
          <a:ext cx="3625373" cy="298426"/>
        </a:xfrm>
        <a:custGeom>
          <a:avLst/>
          <a:gdLst/>
          <a:ahLst/>
          <a:cxnLst/>
          <a:rect l="0" t="0" r="0" b="0"/>
          <a:pathLst>
            <a:path>
              <a:moveTo>
                <a:pt x="0" y="0"/>
              </a:moveTo>
              <a:lnTo>
                <a:pt x="0" y="147764"/>
              </a:lnTo>
              <a:lnTo>
                <a:pt x="3625373" y="147764"/>
              </a:lnTo>
              <a:lnTo>
                <a:pt x="3625373" y="298426"/>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28271471-0A2E-4CFA-8E53-F66126876317}">
      <dsp:nvSpPr>
        <dsp:cNvPr id="0" name=""/>
        <dsp:cNvSpPr/>
      </dsp:nvSpPr>
      <dsp:spPr>
        <a:xfrm>
          <a:off x="5791783" y="1739370"/>
          <a:ext cx="172401" cy="1678812"/>
        </a:xfrm>
        <a:custGeom>
          <a:avLst/>
          <a:gdLst/>
          <a:ahLst/>
          <a:cxnLst/>
          <a:rect l="0" t="0" r="0" b="0"/>
          <a:pathLst>
            <a:path>
              <a:moveTo>
                <a:pt x="0" y="0"/>
              </a:moveTo>
              <a:lnTo>
                <a:pt x="0" y="1678812"/>
              </a:lnTo>
              <a:lnTo>
                <a:pt x="172401" y="1678812"/>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C2942285-EFE5-47C7-82F8-4D8F2472CAA6}">
      <dsp:nvSpPr>
        <dsp:cNvPr id="0" name=""/>
        <dsp:cNvSpPr/>
      </dsp:nvSpPr>
      <dsp:spPr>
        <a:xfrm>
          <a:off x="5791783" y="1739370"/>
          <a:ext cx="189533" cy="660045"/>
        </a:xfrm>
        <a:custGeom>
          <a:avLst/>
          <a:gdLst/>
          <a:ahLst/>
          <a:cxnLst/>
          <a:rect l="0" t="0" r="0" b="0"/>
          <a:pathLst>
            <a:path>
              <a:moveTo>
                <a:pt x="0" y="0"/>
              </a:moveTo>
              <a:lnTo>
                <a:pt x="0" y="660045"/>
              </a:lnTo>
              <a:lnTo>
                <a:pt x="189533" y="66004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0207E68C-AD7B-4B9F-94E3-72FDB9730594}">
      <dsp:nvSpPr>
        <dsp:cNvPr id="0" name=""/>
        <dsp:cNvSpPr/>
      </dsp:nvSpPr>
      <dsp:spPr>
        <a:xfrm>
          <a:off x="5103585" y="720603"/>
          <a:ext cx="1262151" cy="301325"/>
        </a:xfrm>
        <a:custGeom>
          <a:avLst/>
          <a:gdLst/>
          <a:ahLst/>
          <a:cxnLst/>
          <a:rect l="0" t="0" r="0" b="0"/>
          <a:pathLst>
            <a:path>
              <a:moveTo>
                <a:pt x="0" y="0"/>
              </a:moveTo>
              <a:lnTo>
                <a:pt x="0" y="150662"/>
              </a:lnTo>
              <a:lnTo>
                <a:pt x="1262151" y="150662"/>
              </a:lnTo>
              <a:lnTo>
                <a:pt x="1262151" y="30132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D9204D4B-EDD4-4971-9AA3-5A4AEDDB804F}">
      <dsp:nvSpPr>
        <dsp:cNvPr id="0" name=""/>
        <dsp:cNvSpPr/>
      </dsp:nvSpPr>
      <dsp:spPr>
        <a:xfrm>
          <a:off x="3661529" y="1739370"/>
          <a:ext cx="215232" cy="2697578"/>
        </a:xfrm>
        <a:custGeom>
          <a:avLst/>
          <a:gdLst/>
          <a:ahLst/>
          <a:cxnLst/>
          <a:rect l="0" t="0" r="0" b="0"/>
          <a:pathLst>
            <a:path>
              <a:moveTo>
                <a:pt x="0" y="0"/>
              </a:moveTo>
              <a:lnTo>
                <a:pt x="0" y="2697578"/>
              </a:lnTo>
              <a:lnTo>
                <a:pt x="215232" y="2697578"/>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71CC06DB-FC98-4EA2-848C-EBB303217AF5}">
      <dsp:nvSpPr>
        <dsp:cNvPr id="0" name=""/>
        <dsp:cNvSpPr/>
      </dsp:nvSpPr>
      <dsp:spPr>
        <a:xfrm>
          <a:off x="3661529" y="1739370"/>
          <a:ext cx="215232" cy="1678812"/>
        </a:xfrm>
        <a:custGeom>
          <a:avLst/>
          <a:gdLst/>
          <a:ahLst/>
          <a:cxnLst/>
          <a:rect l="0" t="0" r="0" b="0"/>
          <a:pathLst>
            <a:path>
              <a:moveTo>
                <a:pt x="0" y="0"/>
              </a:moveTo>
              <a:lnTo>
                <a:pt x="0" y="1678812"/>
              </a:lnTo>
              <a:lnTo>
                <a:pt x="215232" y="1678812"/>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472204C9-CE32-4E37-BBF0-132AB52AB32F}">
      <dsp:nvSpPr>
        <dsp:cNvPr id="0" name=""/>
        <dsp:cNvSpPr/>
      </dsp:nvSpPr>
      <dsp:spPr>
        <a:xfrm>
          <a:off x="3661529" y="1739370"/>
          <a:ext cx="215232" cy="660045"/>
        </a:xfrm>
        <a:custGeom>
          <a:avLst/>
          <a:gdLst/>
          <a:ahLst/>
          <a:cxnLst/>
          <a:rect l="0" t="0" r="0" b="0"/>
          <a:pathLst>
            <a:path>
              <a:moveTo>
                <a:pt x="0" y="0"/>
              </a:moveTo>
              <a:lnTo>
                <a:pt x="0" y="660045"/>
              </a:lnTo>
              <a:lnTo>
                <a:pt x="215232" y="66004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19AF9834-C77C-4535-8AAB-1F08916ACB31}">
      <dsp:nvSpPr>
        <dsp:cNvPr id="0" name=""/>
        <dsp:cNvSpPr/>
      </dsp:nvSpPr>
      <dsp:spPr>
        <a:xfrm>
          <a:off x="4235482" y="720603"/>
          <a:ext cx="868103" cy="301325"/>
        </a:xfrm>
        <a:custGeom>
          <a:avLst/>
          <a:gdLst/>
          <a:ahLst/>
          <a:cxnLst/>
          <a:rect l="0" t="0" r="0" b="0"/>
          <a:pathLst>
            <a:path>
              <a:moveTo>
                <a:pt x="868103" y="0"/>
              </a:moveTo>
              <a:lnTo>
                <a:pt x="868103" y="150662"/>
              </a:lnTo>
              <a:lnTo>
                <a:pt x="0" y="150662"/>
              </a:lnTo>
              <a:lnTo>
                <a:pt x="0" y="30132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1C5A4C63-18D9-4D33-8D7E-AA0D037F821E}">
      <dsp:nvSpPr>
        <dsp:cNvPr id="0" name=""/>
        <dsp:cNvSpPr/>
      </dsp:nvSpPr>
      <dsp:spPr>
        <a:xfrm>
          <a:off x="1137255" y="1739370"/>
          <a:ext cx="267820" cy="624675"/>
        </a:xfrm>
        <a:custGeom>
          <a:avLst/>
          <a:gdLst/>
          <a:ahLst/>
          <a:cxnLst/>
          <a:rect l="0" t="0" r="0" b="0"/>
          <a:pathLst>
            <a:path>
              <a:moveTo>
                <a:pt x="0" y="0"/>
              </a:moveTo>
              <a:lnTo>
                <a:pt x="0" y="624675"/>
              </a:lnTo>
              <a:lnTo>
                <a:pt x="267820" y="62467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91F47011-3DB6-4C50-8F79-8E9C6E5A5267}">
      <dsp:nvSpPr>
        <dsp:cNvPr id="0" name=""/>
        <dsp:cNvSpPr/>
      </dsp:nvSpPr>
      <dsp:spPr>
        <a:xfrm>
          <a:off x="1137255" y="1739370"/>
          <a:ext cx="255566" cy="1636691"/>
        </a:xfrm>
        <a:custGeom>
          <a:avLst/>
          <a:gdLst/>
          <a:ahLst/>
          <a:cxnLst/>
          <a:rect l="0" t="0" r="0" b="0"/>
          <a:pathLst>
            <a:path>
              <a:moveTo>
                <a:pt x="0" y="0"/>
              </a:moveTo>
              <a:lnTo>
                <a:pt x="0" y="1636691"/>
              </a:lnTo>
              <a:lnTo>
                <a:pt x="255566" y="1636691"/>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04D6435A-9935-45E1-9213-2B5EDC2E069A}">
      <dsp:nvSpPr>
        <dsp:cNvPr id="0" name=""/>
        <dsp:cNvSpPr/>
      </dsp:nvSpPr>
      <dsp:spPr>
        <a:xfrm>
          <a:off x="1711208" y="720603"/>
          <a:ext cx="3392377" cy="301325"/>
        </a:xfrm>
        <a:custGeom>
          <a:avLst/>
          <a:gdLst/>
          <a:ahLst/>
          <a:cxnLst/>
          <a:rect l="0" t="0" r="0" b="0"/>
          <a:pathLst>
            <a:path>
              <a:moveTo>
                <a:pt x="3392377" y="0"/>
              </a:moveTo>
              <a:lnTo>
                <a:pt x="3392377" y="150662"/>
              </a:lnTo>
              <a:lnTo>
                <a:pt x="0" y="150662"/>
              </a:lnTo>
              <a:lnTo>
                <a:pt x="0" y="301325"/>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A110967F-CBCC-4FAB-AEAF-436CB5E128E3}">
      <dsp:nvSpPr>
        <dsp:cNvPr id="0" name=""/>
        <dsp:cNvSpPr/>
      </dsp:nvSpPr>
      <dsp:spPr>
        <a:xfrm>
          <a:off x="4386144" y="3162"/>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solidFill>
                <a:srgbClr val="0070C0"/>
              </a:solidFill>
            </a:rPr>
            <a:t>NanoSensors</a:t>
          </a:r>
          <a:endParaRPr lang="ar-IQ" sz="2000" b="1" kern="1200" dirty="0">
            <a:solidFill>
              <a:srgbClr val="0070C0"/>
            </a:solidFill>
          </a:endParaRPr>
        </a:p>
      </dsp:txBody>
      <dsp:txXfrm>
        <a:off x="4386144" y="3162"/>
        <a:ext cx="1434882" cy="717441"/>
      </dsp:txXfrm>
    </dsp:sp>
    <dsp:sp modelId="{8A68DAD0-A98F-4959-88FB-B1FD2D8D8253}">
      <dsp:nvSpPr>
        <dsp:cNvPr id="0" name=""/>
        <dsp:cNvSpPr/>
      </dsp:nvSpPr>
      <dsp:spPr>
        <a:xfrm>
          <a:off x="993767" y="1021928"/>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Optical Nanosensors</a:t>
          </a:r>
          <a:endParaRPr lang="ar-IQ" sz="2000" b="1" kern="1200" dirty="0">
            <a:solidFill>
              <a:srgbClr val="0070C0"/>
            </a:solidFill>
          </a:endParaRPr>
        </a:p>
      </dsp:txBody>
      <dsp:txXfrm>
        <a:off x="993767" y="1021928"/>
        <a:ext cx="1434882" cy="717441"/>
      </dsp:txXfrm>
    </dsp:sp>
    <dsp:sp modelId="{D0B1B949-DA47-42F4-AAA1-E041CD37F3CF}">
      <dsp:nvSpPr>
        <dsp:cNvPr id="0" name=""/>
        <dsp:cNvSpPr/>
      </dsp:nvSpPr>
      <dsp:spPr>
        <a:xfrm>
          <a:off x="1392822" y="3017340"/>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Ambient Light Nanosensors</a:t>
          </a:r>
          <a:endParaRPr lang="ar-IQ" sz="2000" b="1" kern="1200" dirty="0">
            <a:solidFill>
              <a:srgbClr val="0070C0"/>
            </a:solidFill>
          </a:endParaRPr>
        </a:p>
      </dsp:txBody>
      <dsp:txXfrm>
        <a:off x="1392822" y="3017340"/>
        <a:ext cx="1434882" cy="717441"/>
      </dsp:txXfrm>
    </dsp:sp>
    <dsp:sp modelId="{74605F3B-110D-43CC-9DAB-42B3D705FDB9}">
      <dsp:nvSpPr>
        <dsp:cNvPr id="0" name=""/>
        <dsp:cNvSpPr/>
      </dsp:nvSpPr>
      <dsp:spPr>
        <a:xfrm>
          <a:off x="1405076" y="2005325"/>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Proximity Nanosensors</a:t>
          </a:r>
          <a:endParaRPr lang="ar-IQ" sz="2000" b="1" kern="1200" dirty="0">
            <a:solidFill>
              <a:srgbClr val="0070C0"/>
            </a:solidFill>
          </a:endParaRPr>
        </a:p>
      </dsp:txBody>
      <dsp:txXfrm>
        <a:off x="1405076" y="2005325"/>
        <a:ext cx="1434882" cy="717441"/>
      </dsp:txXfrm>
    </dsp:sp>
    <dsp:sp modelId="{7AE4492E-313B-44B3-A351-B202AEF2DDD3}">
      <dsp:nvSpPr>
        <dsp:cNvPr id="0" name=""/>
        <dsp:cNvSpPr/>
      </dsp:nvSpPr>
      <dsp:spPr>
        <a:xfrm>
          <a:off x="3518040" y="1021928"/>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Biological Nanosensors</a:t>
          </a:r>
          <a:endParaRPr lang="ar-IQ" sz="2000" b="1" kern="1200" dirty="0">
            <a:solidFill>
              <a:srgbClr val="0070C0"/>
            </a:solidFill>
          </a:endParaRPr>
        </a:p>
      </dsp:txBody>
      <dsp:txXfrm>
        <a:off x="3518040" y="1021928"/>
        <a:ext cx="1434882" cy="717441"/>
      </dsp:txXfrm>
    </dsp:sp>
    <dsp:sp modelId="{8817AAC0-805F-4770-BB29-A36913B50BAE}">
      <dsp:nvSpPr>
        <dsp:cNvPr id="0" name=""/>
        <dsp:cNvSpPr/>
      </dsp:nvSpPr>
      <dsp:spPr>
        <a:xfrm>
          <a:off x="3876761" y="2040695"/>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Antibody/Antigen Interaction</a:t>
          </a:r>
          <a:endParaRPr lang="ar-IQ" sz="2000" b="1" kern="1200" dirty="0">
            <a:solidFill>
              <a:srgbClr val="0070C0"/>
            </a:solidFill>
          </a:endParaRPr>
        </a:p>
      </dsp:txBody>
      <dsp:txXfrm>
        <a:off x="3876761" y="2040695"/>
        <a:ext cx="1434882" cy="717441"/>
      </dsp:txXfrm>
    </dsp:sp>
    <dsp:sp modelId="{F323D11B-B268-4FEE-8AA4-50F8A860CA40}">
      <dsp:nvSpPr>
        <dsp:cNvPr id="0" name=""/>
        <dsp:cNvSpPr/>
      </dsp:nvSpPr>
      <dsp:spPr>
        <a:xfrm>
          <a:off x="3876761" y="3059461"/>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DNA Interaction</a:t>
          </a:r>
          <a:endParaRPr lang="ar-IQ" sz="2000" b="1" kern="1200" dirty="0">
            <a:solidFill>
              <a:srgbClr val="0070C0"/>
            </a:solidFill>
          </a:endParaRPr>
        </a:p>
      </dsp:txBody>
      <dsp:txXfrm>
        <a:off x="3876761" y="3059461"/>
        <a:ext cx="1434882" cy="717441"/>
      </dsp:txXfrm>
    </dsp:sp>
    <dsp:sp modelId="{2DECA8E0-5520-4016-BFA0-ED43EBDD5310}">
      <dsp:nvSpPr>
        <dsp:cNvPr id="0" name=""/>
        <dsp:cNvSpPr/>
      </dsp:nvSpPr>
      <dsp:spPr>
        <a:xfrm>
          <a:off x="3876761" y="4078227"/>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Enzymatic Interaction</a:t>
          </a:r>
          <a:endParaRPr lang="ar-IQ" sz="2000" b="1" kern="1200" dirty="0">
            <a:solidFill>
              <a:srgbClr val="0070C0"/>
            </a:solidFill>
          </a:endParaRPr>
        </a:p>
      </dsp:txBody>
      <dsp:txXfrm>
        <a:off x="3876761" y="4078227"/>
        <a:ext cx="1434882" cy="717441"/>
      </dsp:txXfrm>
    </dsp:sp>
    <dsp:sp modelId="{A9B93DEC-079E-4AFD-B0CF-84FED7DFAFF4}">
      <dsp:nvSpPr>
        <dsp:cNvPr id="0" name=""/>
        <dsp:cNvSpPr/>
      </dsp:nvSpPr>
      <dsp:spPr>
        <a:xfrm>
          <a:off x="5648295" y="1021928"/>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Chemical Nanosensors</a:t>
          </a:r>
          <a:endParaRPr lang="ar-IQ" sz="2000" b="1" kern="1200" dirty="0">
            <a:solidFill>
              <a:srgbClr val="0070C0"/>
            </a:solidFill>
          </a:endParaRPr>
        </a:p>
      </dsp:txBody>
      <dsp:txXfrm>
        <a:off x="5648295" y="1021928"/>
        <a:ext cx="1434882" cy="717441"/>
      </dsp:txXfrm>
    </dsp:sp>
    <dsp:sp modelId="{74AE8344-298D-4237-8D09-73F52B50F63C}">
      <dsp:nvSpPr>
        <dsp:cNvPr id="0" name=""/>
        <dsp:cNvSpPr/>
      </dsp:nvSpPr>
      <dsp:spPr>
        <a:xfrm>
          <a:off x="5981317" y="2040695"/>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Chemical Composition</a:t>
          </a:r>
          <a:endParaRPr lang="ar-IQ" sz="2000" b="1" kern="1200" dirty="0">
            <a:solidFill>
              <a:srgbClr val="0070C0"/>
            </a:solidFill>
          </a:endParaRPr>
        </a:p>
      </dsp:txBody>
      <dsp:txXfrm>
        <a:off x="5981317" y="2040695"/>
        <a:ext cx="1434882" cy="717441"/>
      </dsp:txXfrm>
    </dsp:sp>
    <dsp:sp modelId="{250DB91B-E24A-4FCA-81A5-B40C8ACD5633}">
      <dsp:nvSpPr>
        <dsp:cNvPr id="0" name=""/>
        <dsp:cNvSpPr/>
      </dsp:nvSpPr>
      <dsp:spPr>
        <a:xfrm>
          <a:off x="5964185" y="3059461"/>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Molecular Concentration</a:t>
          </a:r>
          <a:endParaRPr lang="ar-IQ" sz="2000" b="1" kern="1200" dirty="0">
            <a:solidFill>
              <a:srgbClr val="0070C0"/>
            </a:solidFill>
          </a:endParaRPr>
        </a:p>
      </dsp:txBody>
      <dsp:txXfrm>
        <a:off x="5964185" y="3059461"/>
        <a:ext cx="1434882" cy="717441"/>
      </dsp:txXfrm>
    </dsp:sp>
    <dsp:sp modelId="{21D8F50F-9548-4974-9EAA-EAB4270A5336}">
      <dsp:nvSpPr>
        <dsp:cNvPr id="0" name=""/>
        <dsp:cNvSpPr/>
      </dsp:nvSpPr>
      <dsp:spPr>
        <a:xfrm>
          <a:off x="8011517" y="1019030"/>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Physical Nanosensors</a:t>
          </a:r>
          <a:endParaRPr lang="ar-IQ" sz="2000" b="1" kern="1200" dirty="0">
            <a:solidFill>
              <a:srgbClr val="0070C0"/>
            </a:solidFill>
          </a:endParaRPr>
        </a:p>
      </dsp:txBody>
      <dsp:txXfrm>
        <a:off x="8011517" y="1019030"/>
        <a:ext cx="1434882" cy="717441"/>
      </dsp:txXfrm>
    </dsp:sp>
    <dsp:sp modelId="{63AE24CC-780E-4F09-9BA9-58199844AF36}">
      <dsp:nvSpPr>
        <dsp:cNvPr id="0" name=""/>
        <dsp:cNvSpPr/>
      </dsp:nvSpPr>
      <dsp:spPr>
        <a:xfrm>
          <a:off x="8361284" y="1850924"/>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Pressure</a:t>
          </a:r>
          <a:endParaRPr lang="ar-IQ" sz="2000" b="1" kern="1200" dirty="0">
            <a:solidFill>
              <a:srgbClr val="0070C0"/>
            </a:solidFill>
          </a:endParaRPr>
        </a:p>
      </dsp:txBody>
      <dsp:txXfrm>
        <a:off x="8361284" y="1850924"/>
        <a:ext cx="1434882" cy="717441"/>
      </dsp:txXfrm>
    </dsp:sp>
    <dsp:sp modelId="{B36F1466-97F6-4695-9DFB-F0C8DCB6A09F}">
      <dsp:nvSpPr>
        <dsp:cNvPr id="0" name=""/>
        <dsp:cNvSpPr/>
      </dsp:nvSpPr>
      <dsp:spPr>
        <a:xfrm>
          <a:off x="8361270" y="2641975"/>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Force</a:t>
          </a:r>
          <a:endParaRPr lang="ar-IQ" sz="2000" b="1" kern="1200" dirty="0">
            <a:solidFill>
              <a:srgbClr val="0070C0"/>
            </a:solidFill>
          </a:endParaRPr>
        </a:p>
      </dsp:txBody>
      <dsp:txXfrm>
        <a:off x="8361270" y="2641975"/>
        <a:ext cx="1434882" cy="717441"/>
      </dsp:txXfrm>
    </dsp:sp>
    <dsp:sp modelId="{5575AC49-0DD3-4AE6-AD23-C838ABB32091}">
      <dsp:nvSpPr>
        <dsp:cNvPr id="0" name=""/>
        <dsp:cNvSpPr/>
      </dsp:nvSpPr>
      <dsp:spPr>
        <a:xfrm>
          <a:off x="8369449" y="3407714"/>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Mass</a:t>
          </a:r>
          <a:endParaRPr lang="ar-IQ" sz="2000" b="1" kern="1200" dirty="0">
            <a:solidFill>
              <a:srgbClr val="0070C0"/>
            </a:solidFill>
          </a:endParaRPr>
        </a:p>
      </dsp:txBody>
      <dsp:txXfrm>
        <a:off x="8369449" y="3407714"/>
        <a:ext cx="1434882" cy="717441"/>
      </dsp:txXfrm>
    </dsp:sp>
    <dsp:sp modelId="{1FFC8692-FCCB-47A6-B0DD-A251DEBE893D}">
      <dsp:nvSpPr>
        <dsp:cNvPr id="0" name=""/>
        <dsp:cNvSpPr/>
      </dsp:nvSpPr>
      <dsp:spPr>
        <a:xfrm>
          <a:off x="8370640" y="4173059"/>
          <a:ext cx="1434882" cy="717441"/>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Displacement</a:t>
          </a:r>
          <a:endParaRPr lang="ar-IQ" sz="2000" b="1" kern="1200" dirty="0">
            <a:solidFill>
              <a:srgbClr val="0070C0"/>
            </a:solidFill>
          </a:endParaRPr>
        </a:p>
      </dsp:txBody>
      <dsp:txXfrm>
        <a:off x="8370640" y="4173059"/>
        <a:ext cx="1434882" cy="7174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20T08:06:33.697"/>
    </inkml:context>
    <inkml:brush xml:id="br0">
      <inkml:brushProperty name="width" value="0.05292" units="cm"/>
      <inkml:brushProperty name="height" value="0.05292" units="cm"/>
      <inkml:brushProperty name="color" value="#FF0000"/>
    </inkml:brush>
  </inkml:definitions>
  <inkml:trace contextRef="#ctx0" brushRef="#br0">11642 12153 0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20T08:10:06.734"/>
    </inkml:context>
    <inkml:brush xml:id="br0">
      <inkml:brushProperty name="width" value="0.05292" units="cm"/>
      <inkml:brushProperty name="height" value="0.05292" units="cm"/>
      <inkml:brushProperty name="color" value="#FF0000"/>
    </inkml:brush>
  </inkml:definitions>
  <inkml:trace contextRef="#ctx0" brushRef="#br0">6720 12382 0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BD845-4BFF-4A38-B29D-271D2B57D4FB}" type="datetimeFigureOut">
              <a:rPr lang="en-IN" smtClean="0"/>
              <a:t>06-10-2021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11F0F-11EC-4BC9-BF44-195275E522B2}" type="slidenum">
              <a:rPr lang="en-IN" smtClean="0"/>
              <a:t>‹#›</a:t>
            </a:fld>
            <a:endParaRPr lang="en-IN"/>
          </a:p>
        </p:txBody>
      </p:sp>
    </p:spTree>
    <p:extLst>
      <p:ext uri="{BB962C8B-B14F-4D97-AF65-F5344CB8AC3E}">
        <p14:creationId xmlns:p14="http://schemas.microsoft.com/office/powerpoint/2010/main" val="342643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818EB7C8-00F9-4D6A-9415-105B80619E2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96A36B2C-4D6D-49DE-B21C-CB0912BA2561}" type="datetime5">
              <a:rPr lang="zh-CN" altLang="en-US" smtClean="0">
                <a:latin typeface="Times New Roman" panose="02020603050405020304" pitchFamily="18" charset="0"/>
              </a:rPr>
              <a:pPr/>
              <a:t>2021/10/6</a:t>
            </a:fld>
            <a:endParaRPr lang="en-US" altLang="zh-CN">
              <a:latin typeface="Times New Roman" panose="02020603050405020304" pitchFamily="18" charset="0"/>
            </a:endParaRPr>
          </a:p>
        </p:txBody>
      </p:sp>
      <p:sp>
        <p:nvSpPr>
          <p:cNvPr id="18435" name="Rectangle 6">
            <a:extLst>
              <a:ext uri="{FF2B5EF4-FFF2-40B4-BE49-F238E27FC236}">
                <a16:creationId xmlns:a16="http://schemas.microsoft.com/office/drawing/2014/main" id="{C3126ADF-7542-47A7-800C-03C9EEF1117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zh-CN" altLang="en-US">
                <a:latin typeface="Times New Roman" panose="02020603050405020304" pitchFamily="18" charset="0"/>
              </a:rPr>
              <a:t>Chapter 4-ii: Combinational Logic Design (Sections 4.3 - 4.4)</a:t>
            </a:r>
            <a:endParaRPr lang="en-US" altLang="zh-CN">
              <a:latin typeface="Times New Roman" panose="02020603050405020304" pitchFamily="18" charset="0"/>
            </a:endParaRPr>
          </a:p>
        </p:txBody>
      </p:sp>
      <p:sp>
        <p:nvSpPr>
          <p:cNvPr id="18436" name="Rectangle 7">
            <a:extLst>
              <a:ext uri="{FF2B5EF4-FFF2-40B4-BE49-F238E27FC236}">
                <a16:creationId xmlns:a16="http://schemas.microsoft.com/office/drawing/2014/main" id="{DD426F9B-8BCC-4B03-BBB3-11E145C3D9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232921C1-4965-47A8-987E-BBB959DD189B}" type="slidenum">
              <a:rPr lang="zh-CN" altLang="en-US">
                <a:latin typeface="Times New Roman" panose="02020603050405020304" pitchFamily="18" charset="0"/>
              </a:rPr>
              <a:pPr/>
              <a:t>61</a:t>
            </a:fld>
            <a:endParaRPr lang="en-US" altLang="zh-CN">
              <a:latin typeface="Times New Roman" panose="02020603050405020304" pitchFamily="18" charset="0"/>
            </a:endParaRPr>
          </a:p>
        </p:txBody>
      </p:sp>
      <p:sp>
        <p:nvSpPr>
          <p:cNvPr id="18437" name="Rectangle 2">
            <a:extLst>
              <a:ext uri="{FF2B5EF4-FFF2-40B4-BE49-F238E27FC236}">
                <a16:creationId xmlns:a16="http://schemas.microsoft.com/office/drawing/2014/main" id="{BEA275A2-5FA8-4BE5-B977-E35C6BA1FDAC}"/>
              </a:ext>
            </a:extLst>
          </p:cNvPr>
          <p:cNvSpPr>
            <a:spLocks noChangeArrowheads="1" noTextEdit="1"/>
          </p:cNvSpPr>
          <p:nvPr>
            <p:ph type="sldImg"/>
          </p:nvPr>
        </p:nvSpPr>
        <p:spPr>
          <a:ln/>
        </p:spPr>
      </p:sp>
      <p:sp>
        <p:nvSpPr>
          <p:cNvPr id="18438" name="Rectangle 3">
            <a:extLst>
              <a:ext uri="{FF2B5EF4-FFF2-40B4-BE49-F238E27FC236}">
                <a16:creationId xmlns:a16="http://schemas.microsoft.com/office/drawing/2014/main" id="{089D9C3B-D12E-46B0-8E33-7347A42D74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3700C8DA-CF68-4B00-A899-113946A56F2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30863E99-EC94-4B15-991B-080593EA1334}" type="datetime5">
              <a:rPr lang="zh-CN" altLang="en-US" smtClean="0">
                <a:latin typeface="Times New Roman" panose="02020603050405020304" pitchFamily="18" charset="0"/>
              </a:rPr>
              <a:pPr/>
              <a:t>2021/10/6</a:t>
            </a:fld>
            <a:endParaRPr lang="en-US" altLang="zh-CN">
              <a:latin typeface="Times New Roman" panose="02020603050405020304" pitchFamily="18" charset="0"/>
            </a:endParaRPr>
          </a:p>
        </p:txBody>
      </p:sp>
      <p:sp>
        <p:nvSpPr>
          <p:cNvPr id="20483" name="Rectangle 6">
            <a:extLst>
              <a:ext uri="{FF2B5EF4-FFF2-40B4-BE49-F238E27FC236}">
                <a16:creationId xmlns:a16="http://schemas.microsoft.com/office/drawing/2014/main" id="{C6160BC9-9F64-4D1E-A722-F45B0A67713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zh-CN" altLang="en-US">
                <a:latin typeface="Times New Roman" panose="02020603050405020304" pitchFamily="18" charset="0"/>
              </a:rPr>
              <a:t>Chapter 4-ii: Combinational Logic Design (Sections 4.3 - 4.4)</a:t>
            </a:r>
            <a:endParaRPr lang="en-US" altLang="zh-CN">
              <a:latin typeface="Times New Roman" panose="02020603050405020304" pitchFamily="18" charset="0"/>
            </a:endParaRPr>
          </a:p>
        </p:txBody>
      </p:sp>
      <p:sp>
        <p:nvSpPr>
          <p:cNvPr id="20484" name="Rectangle 7">
            <a:extLst>
              <a:ext uri="{FF2B5EF4-FFF2-40B4-BE49-F238E27FC236}">
                <a16:creationId xmlns:a16="http://schemas.microsoft.com/office/drawing/2014/main" id="{17D90FE0-4F2E-43C0-BF3A-48B7BEFC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21106D5-EBA7-45B9-A1F2-B6CE5E077292}" type="slidenum">
              <a:rPr lang="zh-CN" altLang="en-US">
                <a:latin typeface="Times New Roman" panose="02020603050405020304" pitchFamily="18" charset="0"/>
              </a:rPr>
              <a:pPr/>
              <a:t>62</a:t>
            </a:fld>
            <a:endParaRPr lang="en-US" altLang="zh-CN">
              <a:latin typeface="Times New Roman" panose="02020603050405020304" pitchFamily="18" charset="0"/>
            </a:endParaRPr>
          </a:p>
        </p:txBody>
      </p:sp>
      <p:sp>
        <p:nvSpPr>
          <p:cNvPr id="20485" name="Rectangle 2">
            <a:extLst>
              <a:ext uri="{FF2B5EF4-FFF2-40B4-BE49-F238E27FC236}">
                <a16:creationId xmlns:a16="http://schemas.microsoft.com/office/drawing/2014/main" id="{802E2D96-1B7F-402A-AD17-7EA0D832B64B}"/>
              </a:ext>
            </a:extLst>
          </p:cNvPr>
          <p:cNvSpPr>
            <a:spLocks noChangeArrowheads="1" noTextEdit="1"/>
          </p:cNvSpPr>
          <p:nvPr>
            <p:ph type="sldImg"/>
          </p:nvPr>
        </p:nvSpPr>
        <p:spPr>
          <a:ln/>
        </p:spPr>
      </p:sp>
      <p:sp>
        <p:nvSpPr>
          <p:cNvPr id="20486" name="Rectangle 3">
            <a:extLst>
              <a:ext uri="{FF2B5EF4-FFF2-40B4-BE49-F238E27FC236}">
                <a16:creationId xmlns:a16="http://schemas.microsoft.com/office/drawing/2014/main" id="{D8059D6E-A051-417D-8DA5-FB9B9DD1A7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D305E2B-4024-4CBA-8200-868AC60322E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30208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71245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67714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68105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305E2B-4024-4CBA-8200-868AC60322E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19107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305E2B-4024-4CBA-8200-868AC60322E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60850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305E2B-4024-4CBA-8200-868AC60322E5}" type="datetimeFigureOut">
              <a:rPr lang="en-US" smtClean="0"/>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10439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305E2B-4024-4CBA-8200-868AC60322E5}" type="datetimeFigureOut">
              <a:rPr lang="en-US" smtClean="0"/>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396561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05E2B-4024-4CBA-8200-868AC60322E5}" type="datetimeFigureOut">
              <a:rPr lang="en-US" smtClean="0"/>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93683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05E2B-4024-4CBA-8200-868AC60322E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71181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05E2B-4024-4CBA-8200-868AC60322E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384607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05E2B-4024-4CBA-8200-868AC60322E5}" type="datetimeFigureOut">
              <a:rPr lang="en-US" smtClean="0"/>
              <a:t>10/5/2021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A35CB-5489-4414-97CC-4512E1B34F9A}" type="slidenum">
              <a:rPr lang="en-US" smtClean="0"/>
              <a:t>‹#›</a:t>
            </a:fld>
            <a:endParaRPr lang="en-US"/>
          </a:p>
        </p:txBody>
      </p:sp>
    </p:spTree>
    <p:extLst>
      <p:ext uri="{BB962C8B-B14F-4D97-AF65-F5344CB8AC3E}">
        <p14:creationId xmlns:p14="http://schemas.microsoft.com/office/powerpoint/2010/main" val="1257523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sitioning_(navigation)" TargetMode="External"/><Relationship Id="rId2" Type="http://schemas.openxmlformats.org/officeDocument/2006/relationships/hyperlink" Target="https://en.wikipedia.org/wiki/Proximity_sensing" TargetMode="External"/><Relationship Id="rId1" Type="http://schemas.openxmlformats.org/officeDocument/2006/relationships/slideLayout" Target="../slideLayouts/slideLayout2.xml"/><Relationship Id="rId5" Type="http://schemas.openxmlformats.org/officeDocument/2006/relationships/hyperlink" Target="https://en.wikipedia.org/wiki/Current_sensing" TargetMode="External"/><Relationship Id="rId4" Type="http://schemas.openxmlformats.org/officeDocument/2006/relationships/hyperlink" Target="https://en.wikipedia.org/wiki/Speed_limit_enforcement" TargetMode="External"/></Relationships>
</file>

<file path=ppt/slides/_rels/slide1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6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8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0718" y="514905"/>
            <a:ext cx="11478828" cy="5814874"/>
          </a:xfrm>
        </p:spPr>
        <p:txBody>
          <a:bodyPr>
            <a:normAutofit/>
          </a:bodyPr>
          <a:lstStyle/>
          <a:p>
            <a:r>
              <a:rPr lang="en-US" sz="3200" dirty="0">
                <a:solidFill>
                  <a:srgbClr val="7030A0"/>
                </a:solidFill>
                <a:latin typeface="Times New Roman" panose="02020603050405020304" pitchFamily="18" charset="0"/>
                <a:cs typeface="Times New Roman" panose="02020603050405020304" pitchFamily="18" charset="0"/>
              </a:rPr>
              <a:t>UNIT IV</a:t>
            </a:r>
          </a:p>
          <a:p>
            <a:endParaRPr lang="en-US" sz="3200" dirty="0">
              <a:solidFill>
                <a:srgbClr val="7030A0"/>
              </a:solidFill>
              <a:latin typeface="Times New Roman" panose="02020603050405020304" pitchFamily="18" charset="0"/>
              <a:cs typeface="Times New Roman" panose="02020603050405020304" pitchFamily="18" charset="0"/>
            </a:endParaRPr>
          </a:p>
          <a:p>
            <a:pPr algn="just"/>
            <a:r>
              <a:rPr lang="en-US" sz="3200" dirty="0">
                <a:solidFill>
                  <a:srgbClr val="7030A0"/>
                </a:solidFill>
                <a:latin typeface="Times New Roman" panose="02020603050405020304" pitchFamily="18" charset="0"/>
                <a:cs typeface="Times New Roman" panose="02020603050405020304" pitchFamily="18" charset="0"/>
              </a:rPr>
              <a:t>Magnetic sensors: Introduction, Villari effect ,Wiedmann effect, Hall effect ,Construction, Performance characteristics, </a:t>
            </a:r>
            <a:r>
              <a:rPr lang="en-IN" sz="3200" dirty="0">
                <a:solidFill>
                  <a:srgbClr val="7030A0"/>
                </a:solidFill>
                <a:latin typeface="Times New Roman" panose="02020603050405020304" pitchFamily="18" charset="0"/>
                <a:cs typeface="Times New Roman" panose="02020603050405020304" pitchFamily="18" charset="0"/>
              </a:rPr>
              <a:t>Application, Introduction to smart sensors Film sensors: Introduction, Thick film sensors Microelectromechanical systems, Micromachining. Nano sensors, Applications: Industrial weighing systems: Link–lever mechanism. Load cells – pneumatic, elastic and their mounting, different designs of weighing systems. Conveyors type, weigh feeder type.</a:t>
            </a:r>
            <a:endParaRPr lang="en-US" sz="32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884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r>
              <a:rPr lang="en-US" dirty="0"/>
              <a:t>If External magnetic field is applied to ferromagnetic material in vertical direction, the dipoles gets arranged in the same direction</a:t>
            </a:r>
          </a:p>
          <a:p>
            <a:endParaRPr lang="en-US" dirty="0"/>
          </a:p>
          <a:p>
            <a:endParaRPr lang="en-US" dirty="0"/>
          </a:p>
          <a:p>
            <a:endParaRPr lang="en-US" dirty="0"/>
          </a:p>
          <a:p>
            <a:r>
              <a:rPr lang="en-US" dirty="0"/>
              <a:t>Apply force to Ferromagnetic material</a:t>
            </a:r>
          </a:p>
        </p:txBody>
      </p:sp>
      <p:pic>
        <p:nvPicPr>
          <p:cNvPr id="4" name="Picture 3"/>
          <p:cNvPicPr>
            <a:picLocks noChangeAspect="1"/>
          </p:cNvPicPr>
          <p:nvPr/>
        </p:nvPicPr>
        <p:blipFill>
          <a:blip r:embed="rId2"/>
          <a:stretch>
            <a:fillRect/>
          </a:stretch>
        </p:blipFill>
        <p:spPr>
          <a:xfrm>
            <a:off x="4033277" y="2963069"/>
            <a:ext cx="1704975" cy="1038225"/>
          </a:xfrm>
          <a:prstGeom prst="rect">
            <a:avLst/>
          </a:prstGeom>
        </p:spPr>
      </p:pic>
      <p:pic>
        <p:nvPicPr>
          <p:cNvPr id="5" name="Picture 4"/>
          <p:cNvPicPr>
            <a:picLocks noChangeAspect="1"/>
          </p:cNvPicPr>
          <p:nvPr/>
        </p:nvPicPr>
        <p:blipFill>
          <a:blip r:embed="rId3"/>
          <a:stretch>
            <a:fillRect/>
          </a:stretch>
        </p:blipFill>
        <p:spPr>
          <a:xfrm>
            <a:off x="4147577" y="4986338"/>
            <a:ext cx="1590675" cy="1190625"/>
          </a:xfrm>
          <a:prstGeom prst="rect">
            <a:avLst/>
          </a:prstGeom>
        </p:spPr>
      </p:pic>
    </p:spTree>
    <p:extLst>
      <p:ext uri="{BB962C8B-B14F-4D97-AF65-F5344CB8AC3E}">
        <p14:creationId xmlns:p14="http://schemas.microsoft.com/office/powerpoint/2010/main" val="4319063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775E4-D83D-4C5F-A566-927F00AF9A64}"/>
              </a:ext>
            </a:extLst>
          </p:cNvPr>
          <p:cNvSpPr>
            <a:spLocks noGrp="1"/>
          </p:cNvSpPr>
          <p:nvPr>
            <p:ph idx="1"/>
          </p:nvPr>
        </p:nvSpPr>
        <p:spPr>
          <a:xfrm>
            <a:off x="1828800" y="1295400"/>
            <a:ext cx="8229600" cy="3657600"/>
          </a:xfrm>
        </p:spPr>
        <p:txBody>
          <a:bodyPr>
            <a:normAutofit fontScale="92500" lnSpcReduction="20000"/>
          </a:bodyPr>
          <a:lstStyle/>
          <a:p>
            <a:pPr marL="441959" indent="-256032">
              <a:spcBef>
                <a:spcPts val="1010"/>
              </a:spcBef>
              <a:buClr>
                <a:schemeClr val="accent3"/>
              </a:buClr>
              <a:buFont typeface="Wingdings 3"/>
              <a:buChar char=""/>
              <a:defRPr/>
            </a:pPr>
            <a:r>
              <a:rPr lang="en-US" b="1" spc="-5" dirty="0">
                <a:latin typeface="Arial"/>
                <a:cs typeface="Arial"/>
              </a:rPr>
              <a:t>Step 1: Obtaining the</a:t>
            </a:r>
            <a:r>
              <a:rPr lang="en-US" b="1" spc="15" dirty="0">
                <a:latin typeface="Arial"/>
                <a:cs typeface="Arial"/>
              </a:rPr>
              <a:t> </a:t>
            </a:r>
            <a:r>
              <a:rPr lang="en-US" b="1" spc="-5" dirty="0">
                <a:latin typeface="Arial"/>
                <a:cs typeface="Arial"/>
              </a:rPr>
              <a:t>Sand</a:t>
            </a:r>
          </a:p>
          <a:p>
            <a:pPr marL="441959" indent="-256032">
              <a:spcBef>
                <a:spcPts val="1010"/>
              </a:spcBef>
              <a:buClr>
                <a:schemeClr val="accent3"/>
              </a:buClr>
              <a:buNone/>
              <a:defRPr/>
            </a:pPr>
            <a:r>
              <a:rPr lang="en-US" dirty="0">
                <a:latin typeface="Times New Roman"/>
                <a:cs typeface="Times New Roman"/>
              </a:rPr>
              <a:t>The </a:t>
            </a:r>
            <a:r>
              <a:rPr lang="en-US" spc="-5" dirty="0">
                <a:latin typeface="Times New Roman"/>
                <a:cs typeface="Times New Roman"/>
              </a:rPr>
              <a:t>sand used </a:t>
            </a:r>
            <a:r>
              <a:rPr lang="en-US" dirty="0">
                <a:latin typeface="Times New Roman"/>
                <a:cs typeface="Times New Roman"/>
              </a:rPr>
              <a:t>to </a:t>
            </a:r>
            <a:r>
              <a:rPr lang="en-US" spc="-5" dirty="0">
                <a:latin typeface="Times New Roman"/>
                <a:cs typeface="Times New Roman"/>
              </a:rPr>
              <a:t>grow </a:t>
            </a:r>
            <a:r>
              <a:rPr lang="en-US" dirty="0">
                <a:latin typeface="Times New Roman"/>
                <a:cs typeface="Times New Roman"/>
              </a:rPr>
              <a:t>the wafers </a:t>
            </a:r>
            <a:r>
              <a:rPr lang="en-US" spc="-5" dirty="0">
                <a:latin typeface="Times New Roman"/>
                <a:cs typeface="Times New Roman"/>
              </a:rPr>
              <a:t>has </a:t>
            </a:r>
            <a:r>
              <a:rPr lang="en-US" dirty="0">
                <a:latin typeface="Times New Roman"/>
                <a:cs typeface="Times New Roman"/>
              </a:rPr>
              <a:t>to be a </a:t>
            </a:r>
            <a:r>
              <a:rPr lang="en-US" spc="-5" dirty="0">
                <a:latin typeface="Times New Roman"/>
                <a:cs typeface="Times New Roman"/>
              </a:rPr>
              <a:t>very   </a:t>
            </a:r>
          </a:p>
          <a:p>
            <a:pPr marL="441959" indent="-256032">
              <a:spcBef>
                <a:spcPts val="1010"/>
              </a:spcBef>
              <a:buClr>
                <a:schemeClr val="accent3"/>
              </a:buClr>
              <a:buNone/>
              <a:defRPr/>
            </a:pPr>
            <a:r>
              <a:rPr lang="en-US" spc="-5" dirty="0">
                <a:latin typeface="Times New Roman"/>
                <a:cs typeface="Times New Roman"/>
              </a:rPr>
              <a:t>clean </a:t>
            </a:r>
            <a:r>
              <a:rPr lang="en-US" dirty="0">
                <a:latin typeface="Times New Roman"/>
                <a:cs typeface="Times New Roman"/>
              </a:rPr>
              <a:t>and </a:t>
            </a:r>
            <a:r>
              <a:rPr lang="en-US" spc="-5" dirty="0">
                <a:latin typeface="Times New Roman"/>
                <a:cs typeface="Times New Roman"/>
              </a:rPr>
              <a:t>good form </a:t>
            </a:r>
            <a:r>
              <a:rPr lang="en-US" dirty="0">
                <a:latin typeface="Times New Roman"/>
                <a:cs typeface="Times New Roman"/>
              </a:rPr>
              <a:t>of </a:t>
            </a:r>
            <a:r>
              <a:rPr lang="en-US" spc="-5" dirty="0">
                <a:latin typeface="Times New Roman"/>
                <a:cs typeface="Times New Roman"/>
              </a:rPr>
              <a:t>silicon.</a:t>
            </a:r>
          </a:p>
          <a:p>
            <a:pPr marL="441959" indent="-256032">
              <a:spcBef>
                <a:spcPts val="1010"/>
              </a:spcBef>
              <a:buClr>
                <a:schemeClr val="accent3"/>
              </a:buClr>
              <a:buNone/>
              <a:defRPr/>
            </a:pPr>
            <a:endParaRPr lang="en-US" b="1" spc="-5" dirty="0">
              <a:latin typeface="Times New Roman"/>
              <a:cs typeface="Times New Roman"/>
            </a:endParaRPr>
          </a:p>
          <a:p>
            <a:pPr marL="441959" indent="-256032">
              <a:spcBef>
                <a:spcPts val="1010"/>
              </a:spcBef>
              <a:buClr>
                <a:schemeClr val="accent3"/>
              </a:buClr>
              <a:buNone/>
              <a:defRPr/>
            </a:pPr>
            <a:endParaRPr lang="en-US" b="1" spc="-5" dirty="0">
              <a:latin typeface="Arial"/>
              <a:cs typeface="Arial"/>
            </a:endParaRPr>
          </a:p>
          <a:p>
            <a:pPr marL="441959" indent="-256032">
              <a:spcBef>
                <a:spcPts val="1010"/>
              </a:spcBef>
              <a:buClr>
                <a:schemeClr val="accent3"/>
              </a:buClr>
              <a:buFont typeface="Wingdings 3"/>
              <a:buChar char=""/>
              <a:defRPr/>
            </a:pPr>
            <a:r>
              <a:rPr lang="en-US" b="1" spc="-5" dirty="0">
                <a:latin typeface="Arial"/>
                <a:cs typeface="Arial"/>
              </a:rPr>
              <a:t>Step 2: Preparing the Molten Silicon</a:t>
            </a:r>
            <a:r>
              <a:rPr lang="en-US" b="1" spc="25" dirty="0">
                <a:latin typeface="Arial"/>
                <a:cs typeface="Arial"/>
              </a:rPr>
              <a:t> </a:t>
            </a:r>
            <a:r>
              <a:rPr lang="en-US" b="1" spc="-5" dirty="0">
                <a:latin typeface="Arial"/>
                <a:cs typeface="Arial"/>
              </a:rPr>
              <a:t>Bath</a:t>
            </a:r>
          </a:p>
          <a:p>
            <a:pPr marL="441959" indent="-256032" algn="just">
              <a:lnSpc>
                <a:spcPct val="110000"/>
              </a:lnSpc>
              <a:spcBef>
                <a:spcPts val="0"/>
              </a:spcBef>
              <a:buClr>
                <a:schemeClr val="accent3"/>
              </a:buClr>
              <a:buNone/>
              <a:defRPr/>
            </a:pPr>
            <a:r>
              <a:rPr lang="en-US" spc="-5" dirty="0">
                <a:latin typeface="Times New Roman"/>
                <a:cs typeface="Times New Roman"/>
              </a:rPr>
              <a:t>It </a:t>
            </a:r>
            <a:r>
              <a:rPr lang="en-US" dirty="0">
                <a:latin typeface="Times New Roman"/>
                <a:cs typeface="Times New Roman"/>
              </a:rPr>
              <a:t>is heated </a:t>
            </a:r>
            <a:r>
              <a:rPr lang="en-US" spc="-5" dirty="0">
                <a:latin typeface="Times New Roman"/>
                <a:cs typeface="Times New Roman"/>
              </a:rPr>
              <a:t>to about 1600 degrees </a:t>
            </a:r>
            <a:r>
              <a:rPr lang="en-US" dirty="0">
                <a:latin typeface="Times New Roman"/>
                <a:cs typeface="Times New Roman"/>
              </a:rPr>
              <a:t>C – just </a:t>
            </a:r>
            <a:r>
              <a:rPr lang="en-US" spc="-5" dirty="0">
                <a:latin typeface="Times New Roman"/>
                <a:cs typeface="Times New Roman"/>
              </a:rPr>
              <a:t>above its  </a:t>
            </a:r>
          </a:p>
          <a:p>
            <a:pPr marL="441959" indent="-256032" algn="just">
              <a:lnSpc>
                <a:spcPct val="110000"/>
              </a:lnSpc>
              <a:spcBef>
                <a:spcPts val="0"/>
              </a:spcBef>
              <a:buClr>
                <a:schemeClr val="accent3"/>
              </a:buClr>
              <a:buNone/>
              <a:defRPr/>
            </a:pPr>
            <a:r>
              <a:rPr lang="en-US" spc="-5" dirty="0">
                <a:latin typeface="Times New Roman"/>
                <a:cs typeface="Times New Roman"/>
              </a:rPr>
              <a:t>melting point(1400 degrees C)  </a:t>
            </a:r>
            <a:r>
              <a:rPr lang="en-US" dirty="0">
                <a:latin typeface="Times New Roman"/>
                <a:cs typeface="Times New Roman"/>
              </a:rPr>
              <a:t>The </a:t>
            </a:r>
            <a:r>
              <a:rPr lang="en-US" i="1" spc="-5" dirty="0">
                <a:solidFill>
                  <a:srgbClr val="0070C0"/>
                </a:solidFill>
                <a:latin typeface="Times New Roman"/>
                <a:cs typeface="Times New Roman"/>
              </a:rPr>
              <a:t>molten sand will become </a:t>
            </a:r>
            <a:r>
              <a:rPr lang="en-US" i="1" dirty="0">
                <a:solidFill>
                  <a:srgbClr val="0070C0"/>
                </a:solidFill>
                <a:latin typeface="Times New Roman"/>
                <a:cs typeface="Times New Roman"/>
              </a:rPr>
              <a:t>the source of </a:t>
            </a:r>
            <a:r>
              <a:rPr lang="en-US" i="1" spc="-5" dirty="0">
                <a:solidFill>
                  <a:srgbClr val="0070C0"/>
                </a:solidFill>
                <a:latin typeface="Times New Roman"/>
                <a:cs typeface="Times New Roman"/>
              </a:rPr>
              <a:t>the </a:t>
            </a:r>
            <a:r>
              <a:rPr lang="en-US" i="1" dirty="0">
                <a:solidFill>
                  <a:srgbClr val="0070C0"/>
                </a:solidFill>
                <a:latin typeface="Times New Roman"/>
                <a:cs typeface="Times New Roman"/>
              </a:rPr>
              <a:t>silicon</a:t>
            </a:r>
            <a:r>
              <a:rPr lang="en-US" dirty="0">
                <a:latin typeface="Times New Roman"/>
                <a:cs typeface="Times New Roman"/>
              </a:rPr>
              <a:t> </a:t>
            </a:r>
            <a:r>
              <a:rPr lang="en-US" spc="-5" dirty="0">
                <a:latin typeface="Times New Roman"/>
                <a:cs typeface="Times New Roman"/>
              </a:rPr>
              <a:t>that </a:t>
            </a:r>
            <a:r>
              <a:rPr lang="en-US" spc="-10" dirty="0">
                <a:latin typeface="Times New Roman"/>
                <a:cs typeface="Times New Roman"/>
              </a:rPr>
              <a:t>will </a:t>
            </a:r>
            <a:r>
              <a:rPr lang="en-US" dirty="0">
                <a:latin typeface="Times New Roman"/>
                <a:cs typeface="Times New Roman"/>
              </a:rPr>
              <a:t>be </a:t>
            </a:r>
            <a:r>
              <a:rPr lang="en-US" spc="-5" dirty="0">
                <a:latin typeface="Times New Roman"/>
                <a:cs typeface="Times New Roman"/>
              </a:rPr>
              <a:t>the</a:t>
            </a:r>
            <a:r>
              <a:rPr lang="en-US" spc="20" dirty="0">
                <a:latin typeface="Times New Roman"/>
                <a:cs typeface="Times New Roman"/>
              </a:rPr>
              <a:t> </a:t>
            </a:r>
            <a:r>
              <a:rPr lang="en-US" spc="-5" dirty="0">
                <a:latin typeface="Times New Roman"/>
                <a:cs typeface="Times New Roman"/>
              </a:rPr>
              <a:t>wafer.</a:t>
            </a:r>
          </a:p>
          <a:p>
            <a:pPr marL="441959" indent="-256032" algn="just">
              <a:lnSpc>
                <a:spcPct val="110000"/>
              </a:lnSpc>
              <a:spcBef>
                <a:spcPts val="0"/>
              </a:spcBef>
              <a:buClr>
                <a:schemeClr val="accent3"/>
              </a:buClr>
              <a:buNone/>
              <a:defRPr/>
            </a:pPr>
            <a:endParaRPr lang="en-US" dirty="0">
              <a:latin typeface="Arial"/>
              <a:cs typeface="Arial"/>
            </a:endParaRPr>
          </a:p>
          <a:p>
            <a:pPr marL="365760" indent="-256032">
              <a:buClr>
                <a:schemeClr val="accent3"/>
              </a:buClr>
              <a:buFont typeface="Georgia"/>
              <a:buChar char="•"/>
              <a:defRPr/>
            </a:pPr>
            <a:endParaRPr lang="en-US" dirty="0"/>
          </a:p>
        </p:txBody>
      </p:sp>
      <p:sp>
        <p:nvSpPr>
          <p:cNvPr id="4" name="object 5">
            <a:extLst>
              <a:ext uri="{FF2B5EF4-FFF2-40B4-BE49-F238E27FC236}">
                <a16:creationId xmlns:a16="http://schemas.microsoft.com/office/drawing/2014/main" id="{C8D801F4-9DDE-4318-8533-6DE75D452107}"/>
              </a:ext>
            </a:extLst>
          </p:cNvPr>
          <p:cNvSpPr txBox="1">
            <a:spLocks noGrp="1"/>
          </p:cNvSpPr>
          <p:nvPr>
            <p:ph type="title"/>
          </p:nvPr>
        </p:nvSpPr>
        <p:spPr>
          <a:xfrm>
            <a:off x="1828800" y="561058"/>
            <a:ext cx="8686800" cy="511422"/>
          </a:xfrm>
        </p:spPr>
        <p:txBody>
          <a:bodyPr vert="horz" lIns="0" tIns="12700" rIns="0" bIns="0" rtlCol="0" anchor="ctr">
            <a:spAutoFit/>
          </a:bodyPr>
          <a:lstStyle/>
          <a:p>
            <a:pPr marL="12700">
              <a:spcBef>
                <a:spcPts val="100"/>
              </a:spcBef>
              <a:defRPr/>
            </a:pPr>
            <a:r>
              <a:rPr sz="3600" b="1" spc="-5" dirty="0">
                <a:solidFill>
                  <a:srgbClr val="FF0000"/>
                </a:solidFill>
                <a:latin typeface="Times New Roman" pitchFamily="18" charset="0"/>
                <a:cs typeface="Times New Roman" pitchFamily="18" charset="0"/>
              </a:rPr>
              <a:t>Crystal Growth and Wafer Slicing</a:t>
            </a:r>
            <a:r>
              <a:rPr sz="3600" b="1" spc="15" dirty="0">
                <a:solidFill>
                  <a:srgbClr val="FF0000"/>
                </a:solidFill>
                <a:latin typeface="Times New Roman" pitchFamily="18" charset="0"/>
                <a:cs typeface="Times New Roman" pitchFamily="18" charset="0"/>
              </a:rPr>
              <a:t> </a:t>
            </a:r>
            <a:r>
              <a:rPr sz="3600" b="1" spc="-5" dirty="0">
                <a:solidFill>
                  <a:srgbClr val="FF0000"/>
                </a:solidFill>
                <a:latin typeface="Times New Roman" pitchFamily="18" charset="0"/>
                <a:cs typeface="Times New Roman" pitchFamily="18" charset="0"/>
              </a:rPr>
              <a:t>Process</a:t>
            </a:r>
            <a:endParaRPr sz="3600">
              <a:solidFill>
                <a:srgbClr val="FF0000"/>
              </a:solidFill>
              <a:latin typeface="Times New Roman" pitchFamily="18" charset="0"/>
              <a:cs typeface="Times New Roman" pitchFamily="18" charset="0"/>
            </a:endParaRPr>
          </a:p>
        </p:txBody>
      </p:sp>
      <p:sp>
        <p:nvSpPr>
          <p:cNvPr id="27652" name="object 9">
            <a:extLst>
              <a:ext uri="{FF2B5EF4-FFF2-40B4-BE49-F238E27FC236}">
                <a16:creationId xmlns:a16="http://schemas.microsoft.com/office/drawing/2014/main" id="{F5589E23-043D-4EE5-949A-E2EEA1F4837A}"/>
              </a:ext>
            </a:extLst>
          </p:cNvPr>
          <p:cNvSpPr>
            <a:spLocks noChangeArrowheads="1"/>
          </p:cNvSpPr>
          <p:nvPr/>
        </p:nvSpPr>
        <p:spPr bwMode="auto">
          <a:xfrm>
            <a:off x="7391400" y="5105400"/>
            <a:ext cx="2209800" cy="1752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27653" name="object 7">
            <a:extLst>
              <a:ext uri="{FF2B5EF4-FFF2-40B4-BE49-F238E27FC236}">
                <a16:creationId xmlns:a16="http://schemas.microsoft.com/office/drawing/2014/main" id="{35A26520-C188-4AE5-8006-D285FBDD1BE7}"/>
              </a:ext>
            </a:extLst>
          </p:cNvPr>
          <p:cNvSpPr>
            <a:spLocks noChangeArrowheads="1"/>
          </p:cNvSpPr>
          <p:nvPr/>
        </p:nvSpPr>
        <p:spPr bwMode="auto">
          <a:xfrm>
            <a:off x="8686800" y="1295400"/>
            <a:ext cx="1981200" cy="2362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B0E2DE30-062C-4987-839E-ADCE06C4BC76}"/>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994B9F-ED51-499B-8456-159F18C4F2D9}"/>
              </a:ext>
            </a:extLst>
          </p:cNvPr>
          <p:cNvSpPr>
            <a:spLocks noGrp="1"/>
          </p:cNvSpPr>
          <p:nvPr>
            <p:ph idx="1"/>
          </p:nvPr>
        </p:nvSpPr>
        <p:spPr>
          <a:xfrm>
            <a:off x="1828800" y="457200"/>
            <a:ext cx="8534400" cy="6172200"/>
          </a:xfrm>
        </p:spPr>
        <p:txBody>
          <a:bodyPr>
            <a:normAutofit/>
          </a:bodyPr>
          <a:lstStyle/>
          <a:p>
            <a:pPr marL="441959" indent="-256032" algn="just">
              <a:spcBef>
                <a:spcPts val="1010"/>
              </a:spcBef>
              <a:buClr>
                <a:schemeClr val="accent3"/>
              </a:buClr>
              <a:buFont typeface="Wingdings 3"/>
              <a:buChar char=""/>
              <a:defRPr/>
            </a:pPr>
            <a:r>
              <a:rPr lang="en-US" b="1" spc="-5" dirty="0">
                <a:latin typeface="Arial"/>
                <a:cs typeface="Arial"/>
              </a:rPr>
              <a:t>Step 3: Making the</a:t>
            </a:r>
            <a:r>
              <a:rPr lang="en-US" b="1" spc="5" dirty="0">
                <a:latin typeface="Arial"/>
                <a:cs typeface="Arial"/>
              </a:rPr>
              <a:t> </a:t>
            </a:r>
            <a:r>
              <a:rPr lang="en-US" b="1" spc="-5" dirty="0">
                <a:latin typeface="Arial"/>
                <a:cs typeface="Arial"/>
              </a:rPr>
              <a:t>Ingot</a:t>
            </a:r>
          </a:p>
          <a:p>
            <a:pPr marL="441959" indent="-256032" algn="just">
              <a:spcBef>
                <a:spcPts val="0"/>
              </a:spcBef>
              <a:buClr>
                <a:schemeClr val="accent3"/>
              </a:buClr>
              <a:buFont typeface="Georgia"/>
              <a:buChar char="•"/>
              <a:defRPr/>
            </a:pPr>
            <a:r>
              <a:rPr lang="en-US" b="1" spc="-5" dirty="0">
                <a:latin typeface="Arial"/>
                <a:cs typeface="Arial"/>
              </a:rPr>
              <a:t>       </a:t>
            </a:r>
            <a:r>
              <a:rPr lang="en-US" sz="2000" dirty="0">
                <a:latin typeface="Times New Roman"/>
                <a:cs typeface="Times New Roman"/>
              </a:rPr>
              <a:t>A </a:t>
            </a:r>
            <a:r>
              <a:rPr lang="en-US" sz="2000" spc="-5" dirty="0">
                <a:latin typeface="Times New Roman"/>
                <a:cs typeface="Times New Roman"/>
              </a:rPr>
              <a:t>silicon seed crystal is </a:t>
            </a:r>
            <a:r>
              <a:rPr lang="en-US" sz="2000" dirty="0">
                <a:latin typeface="Times New Roman"/>
                <a:cs typeface="Times New Roman"/>
              </a:rPr>
              <a:t>now placed </a:t>
            </a:r>
            <a:r>
              <a:rPr lang="en-US" sz="2000" spc="-5" dirty="0">
                <a:latin typeface="Times New Roman"/>
                <a:cs typeface="Times New Roman"/>
              </a:rPr>
              <a:t>into the molten </a:t>
            </a:r>
            <a:r>
              <a:rPr lang="en-US" sz="2000" dirty="0">
                <a:latin typeface="Times New Roman"/>
                <a:cs typeface="Times New Roman"/>
              </a:rPr>
              <a:t>sand  bath. </a:t>
            </a:r>
            <a:r>
              <a:rPr lang="en-US" sz="2000" spc="-5" dirty="0">
                <a:latin typeface="Times New Roman"/>
                <a:cs typeface="Times New Roman"/>
              </a:rPr>
              <a:t>This </a:t>
            </a:r>
            <a:r>
              <a:rPr lang="en-US" sz="2000" b="1" i="1" spc="-5" dirty="0">
                <a:solidFill>
                  <a:srgbClr val="0070C0"/>
                </a:solidFill>
                <a:latin typeface="Times New Roman"/>
                <a:cs typeface="Times New Roman"/>
              </a:rPr>
              <a:t>crystal  will </a:t>
            </a:r>
            <a:r>
              <a:rPr lang="en-US" sz="2000" b="1" i="1" dirty="0">
                <a:solidFill>
                  <a:srgbClr val="0070C0"/>
                </a:solidFill>
                <a:latin typeface="Times New Roman"/>
                <a:cs typeface="Times New Roman"/>
              </a:rPr>
              <a:t>be </a:t>
            </a:r>
            <a:r>
              <a:rPr lang="en-US" sz="2000" b="1" i="1" spc="-5" dirty="0">
                <a:solidFill>
                  <a:srgbClr val="0070C0"/>
                </a:solidFill>
                <a:latin typeface="Times New Roman"/>
                <a:cs typeface="Times New Roman"/>
              </a:rPr>
              <a:t>pulled </a:t>
            </a:r>
            <a:r>
              <a:rPr lang="en-US" sz="2000" b="1" i="1" dirty="0">
                <a:solidFill>
                  <a:srgbClr val="0070C0"/>
                </a:solidFill>
                <a:latin typeface="Times New Roman"/>
                <a:cs typeface="Times New Roman"/>
              </a:rPr>
              <a:t>out slowly </a:t>
            </a:r>
            <a:r>
              <a:rPr lang="en-US" sz="2000" dirty="0">
                <a:latin typeface="Times New Roman"/>
                <a:cs typeface="Times New Roman"/>
              </a:rPr>
              <a:t>as </a:t>
            </a:r>
            <a:r>
              <a:rPr lang="en-US" sz="2000" spc="-5" dirty="0">
                <a:latin typeface="Times New Roman"/>
                <a:cs typeface="Times New Roman"/>
              </a:rPr>
              <a:t>it </a:t>
            </a:r>
            <a:r>
              <a:rPr lang="en-US" sz="2000" dirty="0">
                <a:latin typeface="Times New Roman"/>
                <a:cs typeface="Times New Roman"/>
              </a:rPr>
              <a:t>is </a:t>
            </a:r>
            <a:r>
              <a:rPr lang="en-US" sz="2000" spc="-5" dirty="0">
                <a:latin typeface="Times New Roman"/>
                <a:cs typeface="Times New Roman"/>
              </a:rPr>
              <a:t>rotated.</a:t>
            </a:r>
            <a:r>
              <a:rPr lang="en-US" sz="2000" dirty="0">
                <a:latin typeface="Times New Roman"/>
                <a:cs typeface="Times New Roman"/>
              </a:rPr>
              <a:t> The </a:t>
            </a:r>
            <a:r>
              <a:rPr lang="en-US" sz="2000" spc="-5" dirty="0">
                <a:latin typeface="Times New Roman"/>
                <a:cs typeface="Times New Roman"/>
              </a:rPr>
              <a:t>result is </a:t>
            </a:r>
            <a:r>
              <a:rPr lang="en-US" sz="2000" dirty="0">
                <a:latin typeface="Times New Roman"/>
                <a:cs typeface="Times New Roman"/>
              </a:rPr>
              <a:t>a </a:t>
            </a:r>
            <a:r>
              <a:rPr lang="en-US" sz="2000" spc="-5" dirty="0">
                <a:latin typeface="Times New Roman"/>
                <a:cs typeface="Times New Roman"/>
              </a:rPr>
              <a:t>pure silicon cylinder that </a:t>
            </a:r>
            <a:r>
              <a:rPr lang="en-US" sz="2000" dirty="0">
                <a:latin typeface="Times New Roman"/>
                <a:cs typeface="Times New Roman"/>
              </a:rPr>
              <a:t>is </a:t>
            </a:r>
            <a:r>
              <a:rPr lang="en-US" sz="2000" spc="-5" dirty="0">
                <a:latin typeface="Times New Roman"/>
                <a:cs typeface="Times New Roman"/>
              </a:rPr>
              <a:t>called </a:t>
            </a:r>
            <a:r>
              <a:rPr lang="en-US" sz="2000" dirty="0">
                <a:latin typeface="Times New Roman"/>
                <a:cs typeface="Times New Roman"/>
              </a:rPr>
              <a:t>an </a:t>
            </a:r>
            <a:r>
              <a:rPr lang="en-US" sz="2000" spc="-5" dirty="0">
                <a:latin typeface="Times New Roman"/>
                <a:cs typeface="Times New Roman"/>
              </a:rPr>
              <a:t>ingot</a:t>
            </a:r>
            <a:r>
              <a:rPr lang="en-US" sz="2000" dirty="0">
                <a:latin typeface="Times New Roman"/>
                <a:cs typeface="Times New Roman"/>
              </a:rPr>
              <a:t> pure.</a:t>
            </a:r>
          </a:p>
          <a:p>
            <a:pPr marL="441959" indent="-256032" algn="just">
              <a:spcBef>
                <a:spcPts val="0"/>
              </a:spcBef>
              <a:buClr>
                <a:schemeClr val="accent3"/>
              </a:buClr>
              <a:buNone/>
              <a:defRPr/>
            </a:pPr>
            <a:endParaRPr lang="en-US" sz="2000" spc="-5" dirty="0">
              <a:latin typeface="Times New Roman"/>
              <a:cs typeface="Times New Roman"/>
            </a:endParaRPr>
          </a:p>
          <a:p>
            <a:pPr marL="441959" indent="-256032" algn="just">
              <a:spcBef>
                <a:spcPts val="0"/>
              </a:spcBef>
              <a:buClr>
                <a:schemeClr val="accent3"/>
              </a:buClr>
              <a:buFont typeface="Georgia"/>
              <a:buChar char="•"/>
              <a:defRPr/>
            </a:pPr>
            <a:r>
              <a:rPr lang="en-US" sz="2000" dirty="0">
                <a:latin typeface="Times New Roman"/>
                <a:cs typeface="Times New Roman"/>
              </a:rPr>
              <a:t>        The </a:t>
            </a:r>
            <a:r>
              <a:rPr lang="en-US" sz="2000" b="1" i="1" spc="-5" dirty="0">
                <a:solidFill>
                  <a:srgbClr val="0070C0"/>
                </a:solidFill>
                <a:latin typeface="Times New Roman"/>
                <a:cs typeface="Times New Roman"/>
              </a:rPr>
              <a:t>diameter</a:t>
            </a:r>
            <a:r>
              <a:rPr lang="en-US" sz="2000" spc="-5" dirty="0">
                <a:latin typeface="Times New Roman"/>
                <a:cs typeface="Times New Roman"/>
              </a:rPr>
              <a:t> </a:t>
            </a:r>
            <a:r>
              <a:rPr lang="en-US" sz="2000" spc="-10" dirty="0">
                <a:latin typeface="Times New Roman"/>
                <a:cs typeface="Times New Roman"/>
              </a:rPr>
              <a:t>of </a:t>
            </a:r>
            <a:r>
              <a:rPr lang="en-US" sz="2000" spc="-5" dirty="0">
                <a:latin typeface="Times New Roman"/>
                <a:cs typeface="Times New Roman"/>
              </a:rPr>
              <a:t>the </a:t>
            </a:r>
            <a:r>
              <a:rPr lang="en-US" sz="2000" dirty="0">
                <a:latin typeface="Times New Roman"/>
                <a:cs typeface="Times New Roman"/>
              </a:rPr>
              <a:t>silicon </a:t>
            </a:r>
            <a:r>
              <a:rPr lang="en-US" sz="2000" spc="-5" dirty="0">
                <a:latin typeface="Times New Roman"/>
                <a:cs typeface="Times New Roman"/>
              </a:rPr>
              <a:t>ingot </a:t>
            </a:r>
            <a:r>
              <a:rPr lang="en-US" sz="2000" dirty="0">
                <a:latin typeface="Times New Roman"/>
                <a:cs typeface="Times New Roman"/>
              </a:rPr>
              <a:t>is </a:t>
            </a:r>
            <a:r>
              <a:rPr lang="en-US" sz="2000" spc="-5" dirty="0">
                <a:latin typeface="Times New Roman"/>
                <a:cs typeface="Times New Roman"/>
              </a:rPr>
              <a:t>determined </a:t>
            </a:r>
            <a:r>
              <a:rPr lang="en-US" sz="2000" dirty="0">
                <a:latin typeface="Times New Roman"/>
                <a:cs typeface="Times New Roman"/>
              </a:rPr>
              <a:t>by </a:t>
            </a:r>
            <a:r>
              <a:rPr lang="en-US" sz="2000" spc="-5" dirty="0">
                <a:latin typeface="Times New Roman"/>
                <a:cs typeface="Times New Roman"/>
              </a:rPr>
              <a:t>the  </a:t>
            </a:r>
            <a:r>
              <a:rPr lang="en-US" sz="2000" b="1" i="1" spc="-5" dirty="0">
                <a:solidFill>
                  <a:srgbClr val="0070C0"/>
                </a:solidFill>
                <a:latin typeface="Times New Roman"/>
                <a:cs typeface="Times New Roman"/>
              </a:rPr>
              <a:t>temperature</a:t>
            </a:r>
            <a:r>
              <a:rPr lang="en-US" sz="2000" b="1" spc="-5" dirty="0">
                <a:latin typeface="Times New Roman"/>
                <a:cs typeface="Times New Roman"/>
              </a:rPr>
              <a:t> </a:t>
            </a:r>
            <a:r>
              <a:rPr lang="en-US" sz="2000" spc="-5" dirty="0">
                <a:latin typeface="Times New Roman"/>
                <a:cs typeface="Times New Roman"/>
              </a:rPr>
              <a:t>variables </a:t>
            </a:r>
            <a:r>
              <a:rPr lang="en-US" sz="2000" dirty="0">
                <a:latin typeface="Times New Roman"/>
                <a:cs typeface="Times New Roman"/>
              </a:rPr>
              <a:t>as </a:t>
            </a:r>
            <a:r>
              <a:rPr lang="en-US" sz="2000" spc="-5" dirty="0">
                <a:latin typeface="Times New Roman"/>
                <a:cs typeface="Times New Roman"/>
              </a:rPr>
              <a:t>well as </a:t>
            </a:r>
            <a:r>
              <a:rPr lang="en-US" sz="2000" b="1" i="1" spc="-5" dirty="0">
                <a:solidFill>
                  <a:srgbClr val="0070C0"/>
                </a:solidFill>
                <a:latin typeface="Times New Roman"/>
                <a:cs typeface="Times New Roman"/>
              </a:rPr>
              <a:t>the rate </a:t>
            </a:r>
            <a:r>
              <a:rPr lang="en-US" sz="2000" b="1" i="1" dirty="0">
                <a:solidFill>
                  <a:srgbClr val="0070C0"/>
                </a:solidFill>
                <a:latin typeface="Times New Roman"/>
                <a:cs typeface="Times New Roman"/>
              </a:rPr>
              <a:t>at </a:t>
            </a:r>
            <a:r>
              <a:rPr lang="en-US" sz="2000" b="1" i="1" spc="-5" dirty="0">
                <a:solidFill>
                  <a:srgbClr val="0070C0"/>
                </a:solidFill>
                <a:latin typeface="Times New Roman"/>
                <a:cs typeface="Times New Roman"/>
              </a:rPr>
              <a:t>which the  ingot </a:t>
            </a:r>
            <a:r>
              <a:rPr lang="en-US" sz="2000" b="1" i="1" dirty="0">
                <a:solidFill>
                  <a:srgbClr val="0070C0"/>
                </a:solidFill>
                <a:latin typeface="Times New Roman"/>
                <a:cs typeface="Times New Roman"/>
              </a:rPr>
              <a:t>is </a:t>
            </a:r>
            <a:r>
              <a:rPr lang="en-US" sz="2000" b="1" i="1" spc="-5" dirty="0">
                <a:solidFill>
                  <a:srgbClr val="0070C0"/>
                </a:solidFill>
                <a:latin typeface="Times New Roman"/>
                <a:cs typeface="Times New Roman"/>
              </a:rPr>
              <a:t>withdrawn</a:t>
            </a:r>
          </a:p>
          <a:p>
            <a:pPr marL="441959" indent="-256032" algn="just">
              <a:spcBef>
                <a:spcPts val="0"/>
              </a:spcBef>
              <a:buClr>
                <a:schemeClr val="accent3"/>
              </a:buClr>
              <a:buNone/>
              <a:defRPr/>
            </a:pPr>
            <a:endParaRPr lang="en-US" sz="2000" spc="-5" dirty="0">
              <a:latin typeface="Times New Roman"/>
              <a:cs typeface="Times New Roman"/>
            </a:endParaRPr>
          </a:p>
          <a:p>
            <a:pPr marL="441959" indent="-256032" algn="just">
              <a:spcBef>
                <a:spcPts val="0"/>
              </a:spcBef>
              <a:buClr>
                <a:schemeClr val="accent3"/>
              </a:buClr>
              <a:buFont typeface="Georgia"/>
              <a:buChar char="•"/>
              <a:defRPr/>
            </a:pPr>
            <a:r>
              <a:rPr lang="en-US" sz="2000" spc="-5" dirty="0">
                <a:latin typeface="Times New Roman"/>
                <a:cs typeface="Times New Roman"/>
              </a:rPr>
              <a:t>         Each of the wafers is given either a notch or a flat  edge that will be used later in orienting the wafer into the exact position for later procedures</a:t>
            </a:r>
          </a:p>
          <a:p>
            <a:pPr marL="441959" indent="-256032">
              <a:spcBef>
                <a:spcPts val="1010"/>
              </a:spcBef>
              <a:buClr>
                <a:schemeClr val="accent3"/>
              </a:buClr>
              <a:buNone/>
              <a:defRPr/>
            </a:pPr>
            <a:r>
              <a:rPr lang="en-US" sz="2000" b="1" spc="-5" dirty="0">
                <a:latin typeface="Arial"/>
                <a:cs typeface="Arial"/>
              </a:rPr>
              <a:t>Step 4: Preparing the</a:t>
            </a:r>
            <a:r>
              <a:rPr lang="en-US" sz="2000" b="1" spc="15" dirty="0">
                <a:latin typeface="Arial"/>
                <a:cs typeface="Arial"/>
              </a:rPr>
              <a:t> </a:t>
            </a:r>
            <a:r>
              <a:rPr lang="en-US" sz="2000" b="1" spc="-5" dirty="0">
                <a:latin typeface="Arial"/>
                <a:cs typeface="Arial"/>
              </a:rPr>
              <a:t>Wafers</a:t>
            </a:r>
          </a:p>
          <a:p>
            <a:pPr marL="441959" indent="-256032" algn="just">
              <a:spcBef>
                <a:spcPts val="1010"/>
              </a:spcBef>
              <a:buClr>
                <a:schemeClr val="accent3"/>
              </a:buClr>
              <a:buNone/>
              <a:defRPr/>
            </a:pPr>
            <a:r>
              <a:rPr lang="en-US" sz="2000" b="1" spc="-5" dirty="0">
                <a:latin typeface="Arial"/>
                <a:cs typeface="Arial"/>
              </a:rPr>
              <a:t> </a:t>
            </a:r>
            <a:r>
              <a:rPr lang="en-US" sz="2000" spc="-5" dirty="0">
                <a:latin typeface="Times New Roman"/>
                <a:cs typeface="Times New Roman"/>
              </a:rPr>
              <a:t>After the ingot </a:t>
            </a:r>
            <a:r>
              <a:rPr lang="en-US" sz="2000" dirty="0">
                <a:latin typeface="Times New Roman"/>
                <a:cs typeface="Times New Roman"/>
              </a:rPr>
              <a:t>is </a:t>
            </a:r>
            <a:r>
              <a:rPr lang="en-US" sz="2000" spc="-5" dirty="0">
                <a:latin typeface="Times New Roman"/>
                <a:cs typeface="Times New Roman"/>
              </a:rPr>
              <a:t>ground into the correct </a:t>
            </a:r>
          </a:p>
          <a:p>
            <a:pPr marL="441959" indent="-256032" algn="just">
              <a:spcBef>
                <a:spcPts val="1010"/>
              </a:spcBef>
              <a:buClr>
                <a:schemeClr val="accent3"/>
              </a:buClr>
              <a:buNone/>
              <a:defRPr/>
            </a:pPr>
            <a:r>
              <a:rPr lang="en-US" sz="2000" spc="-5" dirty="0">
                <a:latin typeface="Times New Roman"/>
                <a:cs typeface="Times New Roman"/>
              </a:rPr>
              <a:t>diameter for the wafers, </a:t>
            </a:r>
            <a:r>
              <a:rPr lang="en-US" sz="2000" dirty="0">
                <a:latin typeface="Times New Roman"/>
                <a:cs typeface="Times New Roman"/>
              </a:rPr>
              <a:t>the  </a:t>
            </a:r>
            <a:r>
              <a:rPr lang="en-US" sz="2000" spc="-5" dirty="0">
                <a:latin typeface="Times New Roman"/>
                <a:cs typeface="Times New Roman"/>
              </a:rPr>
              <a:t>silicon ingot </a:t>
            </a:r>
            <a:r>
              <a:rPr lang="en-US" sz="2000" dirty="0">
                <a:latin typeface="Times New Roman"/>
                <a:cs typeface="Times New Roman"/>
              </a:rPr>
              <a:t>is </a:t>
            </a:r>
          </a:p>
          <a:p>
            <a:pPr marL="441959" indent="-256032" algn="just">
              <a:spcBef>
                <a:spcPts val="1010"/>
              </a:spcBef>
              <a:buClr>
                <a:schemeClr val="accent3"/>
              </a:buClr>
              <a:buNone/>
              <a:defRPr/>
            </a:pPr>
            <a:r>
              <a:rPr lang="en-US" sz="2000" b="1" i="1" spc="-5" dirty="0">
                <a:solidFill>
                  <a:srgbClr val="0070C0"/>
                </a:solidFill>
                <a:latin typeface="Times New Roman"/>
                <a:cs typeface="Times New Roman"/>
              </a:rPr>
              <a:t>sliced into  very </a:t>
            </a:r>
            <a:r>
              <a:rPr lang="en-US" sz="2000" b="1" i="1" dirty="0">
                <a:solidFill>
                  <a:srgbClr val="0070C0"/>
                </a:solidFill>
                <a:latin typeface="Times New Roman"/>
                <a:cs typeface="Times New Roman"/>
              </a:rPr>
              <a:t>thin </a:t>
            </a:r>
            <a:r>
              <a:rPr lang="en-US" sz="2000" b="1" i="1" spc="-5" dirty="0">
                <a:solidFill>
                  <a:srgbClr val="0070C0"/>
                </a:solidFill>
                <a:latin typeface="Times New Roman"/>
                <a:cs typeface="Times New Roman"/>
              </a:rPr>
              <a:t>wafers.</a:t>
            </a:r>
            <a:r>
              <a:rPr lang="en-US" sz="2000" b="1" i="1" dirty="0">
                <a:solidFill>
                  <a:srgbClr val="0070C0"/>
                </a:solidFill>
                <a:latin typeface="Times New Roman"/>
                <a:cs typeface="Times New Roman"/>
              </a:rPr>
              <a:t> </a:t>
            </a:r>
          </a:p>
          <a:p>
            <a:pPr marL="441959" indent="-256032" algn="just">
              <a:spcBef>
                <a:spcPts val="1010"/>
              </a:spcBef>
              <a:buClr>
                <a:schemeClr val="accent3"/>
              </a:buClr>
              <a:buNone/>
              <a:defRPr/>
            </a:pPr>
            <a:r>
              <a:rPr lang="en-US" sz="2000" dirty="0">
                <a:latin typeface="Times New Roman"/>
                <a:cs typeface="Times New Roman"/>
              </a:rPr>
              <a:t>This is </a:t>
            </a:r>
            <a:r>
              <a:rPr lang="en-US" sz="2000" spc="-5" dirty="0">
                <a:latin typeface="Times New Roman"/>
                <a:cs typeface="Times New Roman"/>
              </a:rPr>
              <a:t>usually </a:t>
            </a:r>
            <a:r>
              <a:rPr lang="en-US" sz="2000" dirty="0">
                <a:latin typeface="Times New Roman"/>
                <a:cs typeface="Times New Roman"/>
              </a:rPr>
              <a:t>done </a:t>
            </a:r>
            <a:r>
              <a:rPr lang="en-US" sz="2000" spc="-5" dirty="0">
                <a:latin typeface="Times New Roman"/>
                <a:cs typeface="Times New Roman"/>
              </a:rPr>
              <a:t>with </a:t>
            </a:r>
            <a:r>
              <a:rPr lang="en-US" sz="2000" dirty="0">
                <a:latin typeface="Times New Roman"/>
                <a:cs typeface="Times New Roman"/>
              </a:rPr>
              <a:t>a  </a:t>
            </a:r>
            <a:r>
              <a:rPr lang="en-US" sz="2000" spc="-5" dirty="0">
                <a:latin typeface="Times New Roman"/>
                <a:cs typeface="Times New Roman"/>
              </a:rPr>
              <a:t>diamond </a:t>
            </a:r>
            <a:r>
              <a:rPr lang="en-US" sz="2000" dirty="0">
                <a:latin typeface="Times New Roman"/>
                <a:cs typeface="Times New Roman"/>
              </a:rPr>
              <a:t>saw.</a:t>
            </a:r>
            <a:endParaRPr lang="en-US" sz="2000" dirty="0">
              <a:latin typeface="Arial"/>
              <a:cs typeface="Arial"/>
            </a:endParaRPr>
          </a:p>
          <a:p>
            <a:pPr marL="441959" indent="-256032" algn="just">
              <a:spcBef>
                <a:spcPts val="0"/>
              </a:spcBef>
              <a:buClr>
                <a:schemeClr val="accent3"/>
              </a:buClr>
              <a:buFont typeface="Georgia"/>
              <a:buChar char="•"/>
              <a:defRPr/>
            </a:pPr>
            <a:endParaRPr lang="en-US" sz="2000" spc="-5" dirty="0">
              <a:latin typeface="Times New Roman"/>
              <a:cs typeface="Times New Roman"/>
            </a:endParaRPr>
          </a:p>
        </p:txBody>
      </p:sp>
      <p:sp>
        <p:nvSpPr>
          <p:cNvPr id="28675" name="object 3">
            <a:extLst>
              <a:ext uri="{FF2B5EF4-FFF2-40B4-BE49-F238E27FC236}">
                <a16:creationId xmlns:a16="http://schemas.microsoft.com/office/drawing/2014/main" id="{AA558DE6-E848-45F5-87AC-C155A764585D}"/>
              </a:ext>
            </a:extLst>
          </p:cNvPr>
          <p:cNvSpPr>
            <a:spLocks noChangeArrowheads="1"/>
          </p:cNvSpPr>
          <p:nvPr/>
        </p:nvSpPr>
        <p:spPr bwMode="auto">
          <a:xfrm>
            <a:off x="6858001" y="3886200"/>
            <a:ext cx="3243263" cy="2743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8E0A24AA-E9C6-4F1A-92A2-E1B5449D993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5CA96-6D8B-49A7-B9F9-C55EFEBBBB39}"/>
              </a:ext>
            </a:extLst>
          </p:cNvPr>
          <p:cNvSpPr>
            <a:spLocks noGrp="1"/>
          </p:cNvSpPr>
          <p:nvPr>
            <p:ph type="title"/>
          </p:nvPr>
        </p:nvSpPr>
        <p:spPr/>
        <p:txBody>
          <a:bodyPr>
            <a:normAutofit/>
          </a:bodyPr>
          <a:lstStyle/>
          <a:p>
            <a:pPr>
              <a:defRPr/>
            </a:pPr>
            <a:r>
              <a:rPr lang="en-US" b="1" spc="-5" dirty="0">
                <a:solidFill>
                  <a:srgbClr val="FF0000"/>
                </a:solidFill>
                <a:latin typeface="Times New Roman" pitchFamily="18" charset="0"/>
                <a:cs typeface="Times New Roman" pitchFamily="18" charset="0"/>
              </a:rPr>
              <a:t>Thickness</a:t>
            </a:r>
            <a:r>
              <a:rPr lang="en-US" b="1" dirty="0">
                <a:solidFill>
                  <a:srgbClr val="FF0000"/>
                </a:solidFill>
                <a:latin typeface="Times New Roman" pitchFamily="18" charset="0"/>
                <a:cs typeface="Times New Roman" pitchFamily="18" charset="0"/>
              </a:rPr>
              <a:t> </a:t>
            </a:r>
            <a:r>
              <a:rPr lang="en-US" b="1" spc="-5" dirty="0">
                <a:solidFill>
                  <a:srgbClr val="FF0000"/>
                </a:solidFill>
                <a:latin typeface="Times New Roman" pitchFamily="18" charset="0"/>
                <a:cs typeface="Times New Roman" pitchFamily="18" charset="0"/>
              </a:rPr>
              <a:t>Sorting </a:t>
            </a:r>
            <a:br>
              <a:rPr lang="en-US" b="1" spc="-5" dirty="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CD17B887-0AFA-4DDC-A651-89A92B461AA4}"/>
              </a:ext>
            </a:extLst>
          </p:cNvPr>
          <p:cNvSpPr>
            <a:spLocks noGrp="1"/>
          </p:cNvSpPr>
          <p:nvPr>
            <p:ph idx="1"/>
          </p:nvPr>
        </p:nvSpPr>
        <p:spPr>
          <a:xfrm>
            <a:off x="1752600" y="1828800"/>
            <a:ext cx="8229600" cy="4324350"/>
          </a:xfrm>
        </p:spPr>
        <p:txBody>
          <a:bodyPr>
            <a:noAutofit/>
          </a:bodyPr>
          <a:lstStyle/>
          <a:p>
            <a:pPr marL="441959" indent="-256032" algn="just">
              <a:spcBef>
                <a:spcPts val="1010"/>
              </a:spcBef>
              <a:buClr>
                <a:schemeClr val="accent3"/>
              </a:buClr>
              <a:buFont typeface="Georgia"/>
              <a:buChar char="•"/>
              <a:defRPr/>
            </a:pPr>
            <a:r>
              <a:rPr lang="en-US" sz="2400" dirty="0">
                <a:latin typeface="Times New Roman" pitchFamily="18" charset="0"/>
                <a:cs typeface="Times New Roman" pitchFamily="18" charset="0"/>
              </a:rPr>
              <a:t>Following </a:t>
            </a:r>
            <a:r>
              <a:rPr lang="en-US" sz="2400" spc="-5" dirty="0">
                <a:latin typeface="Times New Roman" pitchFamily="18" charset="0"/>
                <a:cs typeface="Times New Roman" pitchFamily="18" charset="0"/>
              </a:rPr>
              <a:t>slicing, </a:t>
            </a:r>
            <a:r>
              <a:rPr lang="en-US" sz="2400" dirty="0">
                <a:latin typeface="Times New Roman" pitchFamily="18" charset="0"/>
                <a:cs typeface="Times New Roman" pitchFamily="18" charset="0"/>
              </a:rPr>
              <a:t>silicon wafers </a:t>
            </a:r>
            <a:r>
              <a:rPr lang="en-US" sz="2400" spc="-5" dirty="0">
                <a:latin typeface="Times New Roman" pitchFamily="18" charset="0"/>
                <a:cs typeface="Times New Roman" pitchFamily="18" charset="0"/>
              </a:rPr>
              <a:t>are often </a:t>
            </a:r>
            <a:r>
              <a:rPr lang="en-US" sz="2400" i="1" spc="-5" dirty="0">
                <a:solidFill>
                  <a:srgbClr val="0070C0"/>
                </a:solidFill>
                <a:latin typeface="Times New Roman" pitchFamily="18" charset="0"/>
                <a:cs typeface="Times New Roman" pitchFamily="18" charset="0"/>
              </a:rPr>
              <a:t>sorted </a:t>
            </a:r>
            <a:r>
              <a:rPr lang="en-US" sz="2400" i="1" dirty="0">
                <a:solidFill>
                  <a:srgbClr val="0070C0"/>
                </a:solidFill>
                <a:latin typeface="Times New Roman" pitchFamily="18" charset="0"/>
                <a:cs typeface="Times New Roman" pitchFamily="18" charset="0"/>
              </a:rPr>
              <a:t>on </a:t>
            </a:r>
            <a:r>
              <a:rPr lang="en-US" sz="2400" i="1" spc="-5" dirty="0">
                <a:solidFill>
                  <a:srgbClr val="0070C0"/>
                </a:solidFill>
                <a:latin typeface="Times New Roman" pitchFamily="18" charset="0"/>
                <a:cs typeface="Times New Roman" pitchFamily="18" charset="0"/>
              </a:rPr>
              <a:t>an automated </a:t>
            </a:r>
            <a:r>
              <a:rPr lang="en-US" sz="2400" i="1" dirty="0">
                <a:solidFill>
                  <a:srgbClr val="0070C0"/>
                </a:solidFill>
                <a:latin typeface="Times New Roman" pitchFamily="18" charset="0"/>
                <a:cs typeface="Times New Roman" pitchFamily="18" charset="0"/>
              </a:rPr>
              <a:t>basis </a:t>
            </a:r>
            <a:r>
              <a:rPr lang="en-US" sz="2400" i="1" spc="-5" dirty="0">
                <a:solidFill>
                  <a:srgbClr val="0070C0"/>
                </a:solidFill>
                <a:latin typeface="Times New Roman" pitchFamily="18" charset="0"/>
                <a:cs typeface="Times New Roman" pitchFamily="18" charset="0"/>
              </a:rPr>
              <a:t>into  batches</a:t>
            </a:r>
            <a:r>
              <a:rPr lang="en-US" sz="2400" spc="-5" dirty="0">
                <a:latin typeface="Times New Roman" pitchFamily="18" charset="0"/>
                <a:cs typeface="Times New Roman" pitchFamily="18" charset="0"/>
              </a:rPr>
              <a:t> </a:t>
            </a:r>
            <a:r>
              <a:rPr lang="en-US" sz="2400" spc="-10" dirty="0">
                <a:latin typeface="Times New Roman" pitchFamily="18" charset="0"/>
                <a:cs typeface="Times New Roman" pitchFamily="18" charset="0"/>
              </a:rPr>
              <a:t>of </a:t>
            </a:r>
            <a:r>
              <a:rPr lang="en-US" sz="2400" spc="-5" dirty="0">
                <a:latin typeface="Times New Roman" pitchFamily="18" charset="0"/>
                <a:cs typeface="Times New Roman" pitchFamily="18" charset="0"/>
              </a:rPr>
              <a:t>uniform thickness </a:t>
            </a:r>
            <a:r>
              <a:rPr lang="en-US" sz="2400" dirty="0">
                <a:latin typeface="Times New Roman" pitchFamily="18" charset="0"/>
                <a:cs typeface="Times New Roman" pitchFamily="18" charset="0"/>
              </a:rPr>
              <a:t>to </a:t>
            </a:r>
            <a:r>
              <a:rPr lang="en-US" sz="2400" spc="-5" dirty="0">
                <a:latin typeface="Times New Roman" pitchFamily="18" charset="0"/>
                <a:cs typeface="Times New Roman" pitchFamily="18" charset="0"/>
              </a:rPr>
              <a:t>increase productivity </a:t>
            </a:r>
            <a:r>
              <a:rPr lang="en-US" sz="2400" dirty="0">
                <a:latin typeface="Times New Roman" pitchFamily="18" charset="0"/>
                <a:cs typeface="Times New Roman" pitchFamily="18" charset="0"/>
              </a:rPr>
              <a:t>in the </a:t>
            </a:r>
            <a:r>
              <a:rPr lang="en-US" sz="2400" spc="-5" dirty="0">
                <a:latin typeface="Times New Roman" pitchFamily="18" charset="0"/>
                <a:cs typeface="Times New Roman" pitchFamily="18" charset="0"/>
              </a:rPr>
              <a:t>next process step,  lapping .</a:t>
            </a:r>
          </a:p>
          <a:p>
            <a:pPr marL="441959" indent="-256032" algn="just">
              <a:spcBef>
                <a:spcPts val="1010"/>
              </a:spcBef>
              <a:buClr>
                <a:schemeClr val="accent3"/>
              </a:buClr>
              <a:buFont typeface="Georgia"/>
              <a:buChar char="•"/>
              <a:defRPr/>
            </a:pPr>
            <a:r>
              <a:rPr lang="en-US" sz="2400" dirty="0">
                <a:latin typeface="Times New Roman" pitchFamily="18" charset="0"/>
                <a:cs typeface="Times New Roman" pitchFamily="18" charset="0"/>
              </a:rPr>
              <a:t>During </a:t>
            </a:r>
            <a:r>
              <a:rPr lang="en-US" sz="2400" spc="-5" dirty="0">
                <a:latin typeface="Times New Roman" pitchFamily="18" charset="0"/>
                <a:cs typeface="Times New Roman" pitchFamily="18" charset="0"/>
              </a:rPr>
              <a:t>thickness sorting, </a:t>
            </a:r>
            <a:r>
              <a:rPr lang="en-US" sz="2400" dirty="0">
                <a:latin typeface="Times New Roman" pitchFamily="18" charset="0"/>
                <a:cs typeface="Times New Roman" pitchFamily="18" charset="0"/>
              </a:rPr>
              <a:t>the </a:t>
            </a:r>
            <a:r>
              <a:rPr lang="en-US" sz="2400" spc="-5" dirty="0">
                <a:latin typeface="Times New Roman" pitchFamily="18" charset="0"/>
                <a:cs typeface="Times New Roman" pitchFamily="18" charset="0"/>
              </a:rPr>
              <a:t>wafer manufacturer </a:t>
            </a:r>
            <a:r>
              <a:rPr lang="en-US" sz="2400" dirty="0">
                <a:latin typeface="Times New Roman" pitchFamily="18" charset="0"/>
                <a:cs typeface="Times New Roman" pitchFamily="18" charset="0"/>
              </a:rPr>
              <a:t>can </a:t>
            </a:r>
            <a:r>
              <a:rPr lang="en-US" sz="2400" spc="-5" dirty="0">
                <a:latin typeface="Times New Roman" pitchFamily="18" charset="0"/>
                <a:cs typeface="Times New Roman" pitchFamily="18" charset="0"/>
              </a:rPr>
              <a:t>also </a:t>
            </a:r>
            <a:r>
              <a:rPr lang="en-US" sz="2400" i="1" spc="-5" dirty="0">
                <a:solidFill>
                  <a:srgbClr val="0070C0"/>
                </a:solidFill>
                <a:latin typeface="Times New Roman" pitchFamily="18" charset="0"/>
                <a:cs typeface="Times New Roman" pitchFamily="18" charset="0"/>
              </a:rPr>
              <a:t>identify defect</a:t>
            </a:r>
            <a:r>
              <a:rPr lang="en-US" sz="2400" spc="-5" dirty="0">
                <a:latin typeface="Times New Roman" pitchFamily="18" charset="0"/>
                <a:cs typeface="Times New Roman" pitchFamily="18" charset="0"/>
              </a:rPr>
              <a:t>  trends resulting </a:t>
            </a:r>
            <a:r>
              <a:rPr lang="en-US" sz="2400" dirty="0">
                <a:latin typeface="Times New Roman" pitchFamily="18" charset="0"/>
                <a:cs typeface="Times New Roman" pitchFamily="18" charset="0"/>
              </a:rPr>
              <a:t>from the </a:t>
            </a:r>
            <a:r>
              <a:rPr lang="en-US" sz="2400" spc="-5" dirty="0">
                <a:latin typeface="Times New Roman" pitchFamily="18" charset="0"/>
                <a:cs typeface="Times New Roman" pitchFamily="18" charset="0"/>
              </a:rPr>
              <a:t>slicing</a:t>
            </a:r>
            <a:r>
              <a:rPr lang="en-US" sz="2400" spc="-65" dirty="0">
                <a:latin typeface="Times New Roman" pitchFamily="18" charset="0"/>
                <a:cs typeface="Times New Roman" pitchFamily="18" charset="0"/>
              </a:rPr>
              <a:t> </a:t>
            </a:r>
            <a:r>
              <a:rPr lang="en-US" sz="2400" dirty="0">
                <a:latin typeface="Times New Roman" pitchFamily="18" charset="0"/>
                <a:cs typeface="Times New Roman" pitchFamily="18" charset="0"/>
              </a:rPr>
              <a:t>process</a:t>
            </a:r>
            <a:endParaRPr lang="en-US" sz="2400" b="1" spc="-5" dirty="0">
              <a:latin typeface="Times New Roman" pitchFamily="18" charset="0"/>
              <a:cs typeface="Times New Roman" pitchFamily="18" charset="0"/>
            </a:endParaRPr>
          </a:p>
          <a:p>
            <a:pPr marL="441959" indent="-256032">
              <a:spcBef>
                <a:spcPts val="1010"/>
              </a:spcBef>
              <a:buClr>
                <a:schemeClr val="accent3"/>
              </a:buClr>
              <a:buNone/>
              <a:defRPr/>
            </a:pPr>
            <a:r>
              <a:rPr lang="en-US" b="1" spc="-5"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29700" name="object 7">
            <a:extLst>
              <a:ext uri="{FF2B5EF4-FFF2-40B4-BE49-F238E27FC236}">
                <a16:creationId xmlns:a16="http://schemas.microsoft.com/office/drawing/2014/main" id="{7489A63E-20B0-4007-A303-494CB0FBF4E0}"/>
              </a:ext>
            </a:extLst>
          </p:cNvPr>
          <p:cNvSpPr>
            <a:spLocks noChangeArrowheads="1"/>
          </p:cNvSpPr>
          <p:nvPr/>
        </p:nvSpPr>
        <p:spPr bwMode="auto">
          <a:xfrm>
            <a:off x="4724400" y="3886200"/>
            <a:ext cx="3048000" cy="2971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2C1FB17D-78E2-4247-84B1-692EF25D0253}"/>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0B536-CA3F-489C-847D-C83DCB96B724}"/>
              </a:ext>
            </a:extLst>
          </p:cNvPr>
          <p:cNvSpPr>
            <a:spLocks noGrp="1"/>
          </p:cNvSpPr>
          <p:nvPr>
            <p:ph idx="1"/>
          </p:nvPr>
        </p:nvSpPr>
        <p:spPr>
          <a:xfrm>
            <a:off x="1752600" y="533400"/>
            <a:ext cx="8763000" cy="5715000"/>
          </a:xfrm>
        </p:spPr>
        <p:txBody>
          <a:bodyPr>
            <a:normAutofit/>
          </a:bodyPr>
          <a:lstStyle/>
          <a:p>
            <a:pPr marL="441959" indent="-256032">
              <a:spcBef>
                <a:spcPts val="1010"/>
              </a:spcBef>
              <a:buClr>
                <a:schemeClr val="accent3"/>
              </a:buClr>
              <a:buNone/>
              <a:defRPr/>
            </a:pPr>
            <a:r>
              <a:rPr lang="en-US" sz="3600" b="1" spc="-5" dirty="0">
                <a:solidFill>
                  <a:srgbClr val="FF0000"/>
                </a:solidFill>
                <a:latin typeface="Times New Roman" pitchFamily="18" charset="0"/>
                <a:cs typeface="Times New Roman" pitchFamily="18" charset="0"/>
              </a:rPr>
              <a:t>       Lapping </a:t>
            </a:r>
            <a:r>
              <a:rPr lang="en-US" sz="3600" b="1" dirty="0">
                <a:solidFill>
                  <a:srgbClr val="FF0000"/>
                </a:solidFill>
                <a:latin typeface="Times New Roman" pitchFamily="18" charset="0"/>
                <a:cs typeface="Times New Roman" pitchFamily="18" charset="0"/>
              </a:rPr>
              <a:t>&amp; </a:t>
            </a:r>
            <a:r>
              <a:rPr lang="en-US" sz="3600" b="1" spc="-5" dirty="0">
                <a:solidFill>
                  <a:srgbClr val="FF0000"/>
                </a:solidFill>
                <a:latin typeface="Times New Roman" pitchFamily="18" charset="0"/>
                <a:cs typeface="Times New Roman" pitchFamily="18" charset="0"/>
              </a:rPr>
              <a:t>Etching</a:t>
            </a:r>
            <a:r>
              <a:rPr lang="en-US" sz="3600" b="1" spc="-10" dirty="0">
                <a:solidFill>
                  <a:srgbClr val="FF0000"/>
                </a:solidFill>
                <a:latin typeface="Times New Roman" pitchFamily="18" charset="0"/>
                <a:cs typeface="Times New Roman" pitchFamily="18" charset="0"/>
              </a:rPr>
              <a:t> </a:t>
            </a:r>
            <a:r>
              <a:rPr lang="en-US" sz="3600" b="1" spc="-5" dirty="0">
                <a:solidFill>
                  <a:srgbClr val="FF0000"/>
                </a:solidFill>
                <a:latin typeface="Times New Roman" pitchFamily="18" charset="0"/>
                <a:cs typeface="Times New Roman" pitchFamily="18" charset="0"/>
              </a:rPr>
              <a:t>Processes</a:t>
            </a:r>
          </a:p>
          <a:p>
            <a:pPr marL="441959" indent="-256032">
              <a:spcBef>
                <a:spcPts val="1010"/>
              </a:spcBef>
              <a:buClr>
                <a:schemeClr val="accent3"/>
              </a:buClr>
              <a:buFont typeface="Georgia"/>
              <a:buChar char="•"/>
              <a:defRPr/>
            </a:pPr>
            <a:r>
              <a:rPr lang="en-US" sz="2200" dirty="0">
                <a:latin typeface="Times New Roman" pitchFamily="18" charset="0"/>
                <a:cs typeface="Times New Roman" pitchFamily="18" charset="0"/>
              </a:rPr>
              <a:t>Lapping </a:t>
            </a:r>
            <a:r>
              <a:rPr lang="en-US" sz="2200" b="1" i="1" spc="-5" dirty="0">
                <a:solidFill>
                  <a:srgbClr val="0070C0"/>
                </a:solidFill>
                <a:latin typeface="Times New Roman" pitchFamily="18" charset="0"/>
                <a:cs typeface="Times New Roman" pitchFamily="18" charset="0"/>
              </a:rPr>
              <a:t>removes </a:t>
            </a:r>
            <a:r>
              <a:rPr lang="en-US" sz="2200" b="1" i="1" dirty="0">
                <a:solidFill>
                  <a:srgbClr val="0070C0"/>
                </a:solidFill>
                <a:latin typeface="Times New Roman" pitchFamily="18" charset="0"/>
                <a:cs typeface="Times New Roman" pitchFamily="18" charset="0"/>
              </a:rPr>
              <a:t>the </a:t>
            </a:r>
            <a:r>
              <a:rPr lang="en-US" sz="2200" b="1" i="1" spc="-5" dirty="0">
                <a:solidFill>
                  <a:srgbClr val="0070C0"/>
                </a:solidFill>
                <a:latin typeface="Times New Roman" pitchFamily="18" charset="0"/>
                <a:cs typeface="Times New Roman" pitchFamily="18" charset="0"/>
              </a:rPr>
              <a:t>surface silicon which has been cracked </a:t>
            </a:r>
            <a:r>
              <a:rPr lang="en-US" sz="2200" dirty="0">
                <a:latin typeface="Times New Roman" pitchFamily="18" charset="0"/>
                <a:cs typeface="Times New Roman" pitchFamily="18" charset="0"/>
              </a:rPr>
              <a:t>or o</a:t>
            </a:r>
            <a:r>
              <a:rPr lang="en-US" sz="2200" spc="-5" dirty="0">
                <a:latin typeface="Times New Roman" pitchFamily="18" charset="0"/>
                <a:cs typeface="Times New Roman" pitchFamily="18" charset="0"/>
              </a:rPr>
              <a:t>therwise damaged  </a:t>
            </a:r>
            <a:r>
              <a:rPr lang="en-US" sz="2200" dirty="0">
                <a:latin typeface="Times New Roman" pitchFamily="18" charset="0"/>
                <a:cs typeface="Times New Roman" pitchFamily="18" charset="0"/>
              </a:rPr>
              <a:t>by the </a:t>
            </a:r>
            <a:r>
              <a:rPr lang="en-US" sz="2200" spc="-5" dirty="0">
                <a:latin typeface="Times New Roman" pitchFamily="18" charset="0"/>
                <a:cs typeface="Times New Roman" pitchFamily="18" charset="0"/>
              </a:rPr>
              <a:t>slicing </a:t>
            </a:r>
            <a:r>
              <a:rPr lang="en-US" sz="2200" dirty="0">
                <a:latin typeface="Times New Roman" pitchFamily="18" charset="0"/>
                <a:cs typeface="Times New Roman" pitchFamily="18" charset="0"/>
              </a:rPr>
              <a:t>process, and </a:t>
            </a:r>
            <a:r>
              <a:rPr lang="en-US" sz="2200" spc="-5" dirty="0">
                <a:latin typeface="Times New Roman" pitchFamily="18" charset="0"/>
                <a:cs typeface="Times New Roman" pitchFamily="18" charset="0"/>
              </a:rPr>
              <a:t>assures </a:t>
            </a:r>
            <a:r>
              <a:rPr lang="en-US" sz="2200" dirty="0">
                <a:latin typeface="Times New Roman" pitchFamily="18" charset="0"/>
                <a:cs typeface="Times New Roman" pitchFamily="18" charset="0"/>
              </a:rPr>
              <a:t>a </a:t>
            </a:r>
            <a:r>
              <a:rPr lang="en-US" sz="2200" spc="-5" dirty="0">
                <a:latin typeface="Times New Roman" pitchFamily="18" charset="0"/>
                <a:cs typeface="Times New Roman" pitchFamily="18" charset="0"/>
              </a:rPr>
              <a:t>flat Surface.</a:t>
            </a:r>
          </a:p>
          <a:p>
            <a:pPr marL="441959" indent="-256032" algn="just">
              <a:lnSpc>
                <a:spcPct val="120000"/>
              </a:lnSpc>
              <a:spcBef>
                <a:spcPts val="0"/>
              </a:spcBef>
              <a:buClr>
                <a:schemeClr val="accent3"/>
              </a:buClr>
              <a:buFont typeface="Georgia"/>
              <a:buChar char="•"/>
              <a:defRPr/>
            </a:pPr>
            <a:r>
              <a:rPr lang="en-US" sz="2200" spc="-5" dirty="0">
                <a:latin typeface="Times New Roman" pitchFamily="18" charset="0"/>
                <a:cs typeface="Times New Roman" pitchFamily="18" charset="0"/>
              </a:rPr>
              <a:t> Wafers are </a:t>
            </a:r>
            <a:r>
              <a:rPr lang="en-US" sz="2200" dirty="0">
                <a:latin typeface="Times New Roman" pitchFamily="18" charset="0"/>
                <a:cs typeface="Times New Roman" pitchFamily="18" charset="0"/>
              </a:rPr>
              <a:t>then etched in a </a:t>
            </a:r>
            <a:r>
              <a:rPr lang="en-US" sz="2200" spc="-5" dirty="0">
                <a:latin typeface="Times New Roman" pitchFamily="18" charset="0"/>
                <a:cs typeface="Times New Roman" pitchFamily="18" charset="0"/>
              </a:rPr>
              <a:t>chemically active reagent to remove </a:t>
            </a:r>
            <a:r>
              <a:rPr lang="en-US" sz="2200" dirty="0">
                <a:latin typeface="Times New Roman" pitchFamily="18" charset="0"/>
                <a:cs typeface="Times New Roman" pitchFamily="18" charset="0"/>
              </a:rPr>
              <a:t>any </a:t>
            </a:r>
            <a:r>
              <a:rPr lang="en-US" sz="2200" spc="-5" dirty="0">
                <a:latin typeface="Times New Roman" pitchFamily="18" charset="0"/>
                <a:cs typeface="Times New Roman" pitchFamily="18" charset="0"/>
              </a:rPr>
              <a:t>crystal damage remaining </a:t>
            </a:r>
            <a:r>
              <a:rPr lang="en-US" sz="2200" dirty="0">
                <a:latin typeface="Times New Roman" pitchFamily="18" charset="0"/>
                <a:cs typeface="Times New Roman" pitchFamily="18" charset="0"/>
              </a:rPr>
              <a:t>from the  </a:t>
            </a:r>
            <a:r>
              <a:rPr lang="en-US" sz="2200" spc="-5" dirty="0">
                <a:latin typeface="Times New Roman" pitchFamily="18" charset="0"/>
                <a:cs typeface="Times New Roman" pitchFamily="18" charset="0"/>
              </a:rPr>
              <a:t>previous </a:t>
            </a:r>
            <a:r>
              <a:rPr lang="en-US" sz="2200" dirty="0">
                <a:latin typeface="Times New Roman" pitchFamily="18" charset="0"/>
                <a:cs typeface="Times New Roman" pitchFamily="18" charset="0"/>
              </a:rPr>
              <a:t>process</a:t>
            </a:r>
            <a:r>
              <a:rPr lang="en-US" sz="2200" spc="-20" dirty="0">
                <a:latin typeface="Times New Roman" pitchFamily="18" charset="0"/>
                <a:cs typeface="Times New Roman" pitchFamily="18" charset="0"/>
              </a:rPr>
              <a:t> </a:t>
            </a:r>
            <a:r>
              <a:rPr lang="en-US" sz="2200" spc="-5" dirty="0">
                <a:latin typeface="Times New Roman" pitchFamily="18" charset="0"/>
                <a:cs typeface="Times New Roman" pitchFamily="18" charset="0"/>
              </a:rPr>
              <a:t>step.</a:t>
            </a:r>
            <a:endParaRPr lang="en-US" sz="2200" dirty="0">
              <a:latin typeface="Times New Roman" pitchFamily="18" charset="0"/>
              <a:cs typeface="Times New Roman" pitchFamily="18" charset="0"/>
            </a:endParaRPr>
          </a:p>
          <a:p>
            <a:pPr marL="441959" indent="-256032">
              <a:spcBef>
                <a:spcPts val="1010"/>
              </a:spcBef>
              <a:buClr>
                <a:schemeClr val="accent3"/>
              </a:buClr>
              <a:buNone/>
              <a:defRPr/>
            </a:pPr>
            <a:r>
              <a:rPr lang="en-US" sz="2200" dirty="0">
                <a:latin typeface="Times New Roman" pitchFamily="18" charset="0"/>
                <a:cs typeface="Times New Roman" pitchFamily="18" charset="0"/>
              </a:rPr>
              <a:t>       </a:t>
            </a:r>
            <a:r>
              <a:rPr lang="en-US" sz="3200" b="1" spc="-5" dirty="0">
                <a:solidFill>
                  <a:srgbClr val="FF0000"/>
                </a:solidFill>
                <a:latin typeface="Times New Roman" pitchFamily="18" charset="0"/>
                <a:cs typeface="Times New Roman" pitchFamily="18" charset="0"/>
              </a:rPr>
              <a:t>Thickness Sorting and Flatness</a:t>
            </a:r>
            <a:r>
              <a:rPr lang="en-US" sz="3200" b="1" spc="-15" dirty="0">
                <a:solidFill>
                  <a:srgbClr val="FF0000"/>
                </a:solidFill>
                <a:latin typeface="Times New Roman" pitchFamily="18" charset="0"/>
                <a:cs typeface="Times New Roman" pitchFamily="18" charset="0"/>
              </a:rPr>
              <a:t> </a:t>
            </a:r>
            <a:r>
              <a:rPr lang="en-US" sz="3200" b="1" spc="-5" dirty="0">
                <a:solidFill>
                  <a:srgbClr val="FF0000"/>
                </a:solidFill>
                <a:latin typeface="Times New Roman" pitchFamily="18" charset="0"/>
                <a:cs typeface="Times New Roman" pitchFamily="18" charset="0"/>
              </a:rPr>
              <a:t>Checking</a:t>
            </a:r>
            <a:endParaRPr lang="en-US" sz="3200" dirty="0">
              <a:solidFill>
                <a:srgbClr val="FF0000"/>
              </a:solidFill>
              <a:latin typeface="Times New Roman" pitchFamily="18" charset="0"/>
              <a:cs typeface="Times New Roman" pitchFamily="18" charset="0"/>
            </a:endParaRPr>
          </a:p>
          <a:p>
            <a:pPr marL="441959" indent="-256032">
              <a:spcBef>
                <a:spcPts val="1010"/>
              </a:spcBef>
              <a:buClr>
                <a:schemeClr val="accent3"/>
              </a:buClr>
              <a:buFont typeface="Georgia"/>
              <a:buChar char="•"/>
              <a:defRPr/>
            </a:pPr>
            <a:r>
              <a:rPr lang="en-US" sz="2200" dirty="0">
                <a:latin typeface="Times New Roman" pitchFamily="18" charset="0"/>
                <a:cs typeface="Times New Roman" pitchFamily="18" charset="0"/>
              </a:rPr>
              <a:t>Following </a:t>
            </a:r>
            <a:r>
              <a:rPr lang="en-US" sz="2200" spc="-5" dirty="0">
                <a:latin typeface="Times New Roman" pitchFamily="18" charset="0"/>
                <a:cs typeface="Times New Roman" pitchFamily="18" charset="0"/>
              </a:rPr>
              <a:t>lapping </a:t>
            </a:r>
            <a:r>
              <a:rPr lang="en-US" sz="2200" dirty="0">
                <a:latin typeface="Times New Roman" pitchFamily="18" charset="0"/>
                <a:cs typeface="Times New Roman" pitchFamily="18" charset="0"/>
              </a:rPr>
              <a:t>or </a:t>
            </a:r>
            <a:r>
              <a:rPr lang="en-US" sz="2200" spc="-5" dirty="0">
                <a:latin typeface="Times New Roman" pitchFamily="18" charset="0"/>
                <a:cs typeface="Times New Roman" pitchFamily="18" charset="0"/>
              </a:rPr>
              <a:t>etching, </a:t>
            </a:r>
            <a:r>
              <a:rPr lang="en-US" sz="2200" dirty="0">
                <a:latin typeface="Times New Roman" pitchFamily="18" charset="0"/>
                <a:cs typeface="Times New Roman" pitchFamily="18" charset="0"/>
              </a:rPr>
              <a:t>silicon </a:t>
            </a:r>
            <a:r>
              <a:rPr lang="en-US" sz="2200" spc="-5" dirty="0">
                <a:latin typeface="Times New Roman" pitchFamily="18" charset="0"/>
                <a:cs typeface="Times New Roman" pitchFamily="18" charset="0"/>
              </a:rPr>
              <a:t>wafers are measured for flatness </a:t>
            </a:r>
            <a:r>
              <a:rPr lang="en-US" sz="2200" dirty="0">
                <a:latin typeface="Times New Roman" pitchFamily="18" charset="0"/>
                <a:cs typeface="Times New Roman" pitchFamily="18" charset="0"/>
              </a:rPr>
              <a:t>to </a:t>
            </a:r>
            <a:r>
              <a:rPr lang="en-US" sz="2200" b="1" i="1" spc="-5" dirty="0">
                <a:solidFill>
                  <a:srgbClr val="0070C0"/>
                </a:solidFill>
                <a:latin typeface="Times New Roman" pitchFamily="18" charset="0"/>
                <a:cs typeface="Times New Roman" pitchFamily="18" charset="0"/>
              </a:rPr>
              <a:t>identify </a:t>
            </a:r>
            <a:r>
              <a:rPr lang="en-US" sz="2200" b="1" i="1" dirty="0">
                <a:solidFill>
                  <a:srgbClr val="0070C0"/>
                </a:solidFill>
                <a:latin typeface="Times New Roman" pitchFamily="18" charset="0"/>
                <a:cs typeface="Times New Roman" pitchFamily="18" charset="0"/>
              </a:rPr>
              <a:t>and </a:t>
            </a:r>
            <a:r>
              <a:rPr lang="en-US" sz="2200" b="1" i="1" spc="-5" dirty="0">
                <a:solidFill>
                  <a:srgbClr val="0070C0"/>
                </a:solidFill>
                <a:latin typeface="Times New Roman" pitchFamily="18" charset="0"/>
                <a:cs typeface="Times New Roman" pitchFamily="18" charset="0"/>
              </a:rPr>
              <a:t>control defect  trends </a:t>
            </a:r>
            <a:r>
              <a:rPr lang="en-US" sz="2200" spc="-5" dirty="0">
                <a:latin typeface="Times New Roman" pitchFamily="18" charset="0"/>
                <a:cs typeface="Times New Roman" pitchFamily="18" charset="0"/>
              </a:rPr>
              <a:t>resulting </a:t>
            </a:r>
            <a:r>
              <a:rPr lang="en-US" sz="2200" dirty="0">
                <a:latin typeface="Times New Roman" pitchFamily="18" charset="0"/>
                <a:cs typeface="Times New Roman" pitchFamily="18" charset="0"/>
              </a:rPr>
              <a:t>from the lapping and </a:t>
            </a:r>
            <a:r>
              <a:rPr lang="en-US" sz="2200" spc="-5" dirty="0">
                <a:latin typeface="Times New Roman" pitchFamily="18" charset="0"/>
                <a:cs typeface="Times New Roman" pitchFamily="18" charset="0"/>
              </a:rPr>
              <a:t>etching processes</a:t>
            </a:r>
            <a:endParaRPr lang="en-US" sz="2200" b="1" spc="-5" dirty="0">
              <a:latin typeface="Times New Roman" pitchFamily="18" charset="0"/>
              <a:cs typeface="Times New Roman" pitchFamily="18" charset="0"/>
            </a:endParaRPr>
          </a:p>
          <a:p>
            <a:pPr marL="441959" indent="-256032">
              <a:spcBef>
                <a:spcPts val="1010"/>
              </a:spcBef>
              <a:buClr>
                <a:schemeClr val="accent3"/>
              </a:buClr>
              <a:buFont typeface="Georgia"/>
              <a:buChar char="•"/>
              <a:defRPr/>
            </a:pPr>
            <a:r>
              <a:rPr lang="en-US" sz="2200" spc="-5" dirty="0">
                <a:latin typeface="Times New Roman" pitchFamily="18" charset="0"/>
                <a:cs typeface="Times New Roman" pitchFamily="18" charset="0"/>
              </a:rPr>
              <a:t>Wafers are </a:t>
            </a:r>
            <a:r>
              <a:rPr lang="en-US" sz="2200" dirty="0">
                <a:latin typeface="Times New Roman" pitchFamily="18" charset="0"/>
                <a:cs typeface="Times New Roman" pitchFamily="18" charset="0"/>
              </a:rPr>
              <a:t>also </a:t>
            </a:r>
            <a:r>
              <a:rPr lang="en-US" sz="2200" spc="-5" dirty="0">
                <a:latin typeface="Times New Roman" pitchFamily="18" charset="0"/>
                <a:cs typeface="Times New Roman" pitchFamily="18" charset="0"/>
              </a:rPr>
              <a:t>often </a:t>
            </a:r>
            <a:r>
              <a:rPr lang="en-US" sz="2200" b="1" i="1" spc="-5" dirty="0">
                <a:solidFill>
                  <a:srgbClr val="0070C0"/>
                </a:solidFill>
                <a:latin typeface="Times New Roman" pitchFamily="18" charset="0"/>
                <a:cs typeface="Times New Roman" pitchFamily="18" charset="0"/>
              </a:rPr>
              <a:t>sorted </a:t>
            </a:r>
            <a:r>
              <a:rPr lang="en-US" sz="2200" dirty="0">
                <a:latin typeface="Times New Roman" pitchFamily="18" charset="0"/>
                <a:cs typeface="Times New Roman" pitchFamily="18" charset="0"/>
              </a:rPr>
              <a:t>on an </a:t>
            </a:r>
            <a:r>
              <a:rPr lang="en-US" sz="2200" spc="-5" dirty="0">
                <a:latin typeface="Times New Roman" pitchFamily="18" charset="0"/>
                <a:cs typeface="Times New Roman" pitchFamily="18" charset="0"/>
              </a:rPr>
              <a:t>automated  basis according </a:t>
            </a:r>
            <a:r>
              <a:rPr lang="en-US" sz="2200" dirty="0">
                <a:latin typeface="Times New Roman" pitchFamily="18" charset="0"/>
                <a:cs typeface="Times New Roman" pitchFamily="18" charset="0"/>
              </a:rPr>
              <a:t>to </a:t>
            </a:r>
            <a:r>
              <a:rPr lang="en-US" sz="2200" spc="-5" dirty="0">
                <a:latin typeface="Times New Roman" pitchFamily="18" charset="0"/>
                <a:cs typeface="Times New Roman" pitchFamily="18" charset="0"/>
              </a:rPr>
              <a:t>thickness </a:t>
            </a:r>
            <a:r>
              <a:rPr lang="en-US" sz="2200" dirty="0">
                <a:latin typeface="Times New Roman" pitchFamily="18" charset="0"/>
                <a:cs typeface="Times New Roman" pitchFamily="18" charset="0"/>
              </a:rPr>
              <a:t>in </a:t>
            </a:r>
            <a:r>
              <a:rPr lang="en-US" sz="2200" spc="-5" dirty="0">
                <a:latin typeface="Times New Roman" pitchFamily="18" charset="0"/>
                <a:cs typeface="Times New Roman" pitchFamily="18" charset="0"/>
              </a:rPr>
              <a:t>order </a:t>
            </a:r>
            <a:r>
              <a:rPr lang="en-US" sz="2200" b="1" i="1" spc="-5" dirty="0">
                <a:solidFill>
                  <a:srgbClr val="0070C0"/>
                </a:solidFill>
                <a:latin typeface="Times New Roman" pitchFamily="18" charset="0"/>
                <a:cs typeface="Times New Roman" pitchFamily="18" charset="0"/>
              </a:rPr>
              <a:t>to increase productivity </a:t>
            </a:r>
            <a:r>
              <a:rPr lang="en-US" sz="2200" dirty="0">
                <a:latin typeface="Times New Roman" pitchFamily="18" charset="0"/>
                <a:cs typeface="Times New Roman" pitchFamily="18" charset="0"/>
              </a:rPr>
              <a:t>in </a:t>
            </a:r>
            <a:r>
              <a:rPr lang="en-US" sz="2200" spc="-5" dirty="0">
                <a:latin typeface="Times New Roman" pitchFamily="18" charset="0"/>
                <a:cs typeface="Times New Roman" pitchFamily="18" charset="0"/>
              </a:rPr>
              <a:t>the next process </a:t>
            </a:r>
            <a:r>
              <a:rPr lang="en-US" sz="2200" dirty="0">
                <a:latin typeface="Times New Roman" pitchFamily="18" charset="0"/>
                <a:cs typeface="Times New Roman" pitchFamily="18" charset="0"/>
              </a:rPr>
              <a:t>step,</a:t>
            </a:r>
            <a:r>
              <a:rPr lang="en-US" sz="2200" spc="70" dirty="0">
                <a:latin typeface="Times New Roman" pitchFamily="18" charset="0"/>
                <a:cs typeface="Times New Roman" pitchFamily="18" charset="0"/>
              </a:rPr>
              <a:t> </a:t>
            </a:r>
            <a:r>
              <a:rPr lang="en-US" sz="2200" spc="-5" dirty="0">
                <a:latin typeface="Times New Roman" pitchFamily="18" charset="0"/>
                <a:cs typeface="Times New Roman" pitchFamily="18" charset="0"/>
              </a:rPr>
              <a:t>polishing.</a:t>
            </a:r>
            <a:endParaRPr lang="en-US" sz="2200" b="1" dirty="0">
              <a:latin typeface="Times New Roman" pitchFamily="18" charset="0"/>
              <a:cs typeface="Times New Roman" pitchFamily="18" charset="0"/>
            </a:endParaRPr>
          </a:p>
          <a:p>
            <a:pPr marL="365760" indent="-256032">
              <a:buClr>
                <a:schemeClr val="accent3"/>
              </a:buClr>
              <a:buFont typeface="Wingdings 3"/>
              <a:buChar char=""/>
              <a:defRPr/>
            </a:pPr>
            <a:endParaRPr lang="en-US" dirty="0"/>
          </a:p>
        </p:txBody>
      </p:sp>
      <p:sp>
        <p:nvSpPr>
          <p:cNvPr id="30723" name="object 2">
            <a:extLst>
              <a:ext uri="{FF2B5EF4-FFF2-40B4-BE49-F238E27FC236}">
                <a16:creationId xmlns:a16="http://schemas.microsoft.com/office/drawing/2014/main" id="{B7545575-3DA0-4FDD-A57B-ADDE708D8495}"/>
              </a:ext>
            </a:extLst>
          </p:cNvPr>
          <p:cNvSpPr>
            <a:spLocks noChangeArrowheads="1"/>
          </p:cNvSpPr>
          <p:nvPr/>
        </p:nvSpPr>
        <p:spPr bwMode="auto">
          <a:xfrm>
            <a:off x="5029200" y="5334000"/>
            <a:ext cx="2971800" cy="1524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B0A3DE18-EEDB-4735-8A06-914A7B45BF1E}"/>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3145-A38A-42FA-B286-623F0482888C}"/>
              </a:ext>
            </a:extLst>
          </p:cNvPr>
          <p:cNvSpPr>
            <a:spLocks noGrp="1"/>
          </p:cNvSpPr>
          <p:nvPr>
            <p:ph type="title"/>
          </p:nvPr>
        </p:nvSpPr>
        <p:spPr>
          <a:xfrm>
            <a:off x="1905000" y="685800"/>
            <a:ext cx="8229600" cy="838200"/>
          </a:xfrm>
        </p:spPr>
        <p:txBody>
          <a:bodyPr>
            <a:normAutofit/>
          </a:bodyPr>
          <a:lstStyle/>
          <a:p>
            <a:pPr>
              <a:defRPr/>
            </a:pPr>
            <a:r>
              <a:rPr lang="en-US" b="1" dirty="0">
                <a:solidFill>
                  <a:srgbClr val="FF0000"/>
                </a:solidFill>
                <a:latin typeface="Times New Roman" pitchFamily="18" charset="0"/>
                <a:cs typeface="Times New Roman" pitchFamily="18" charset="0"/>
              </a:rPr>
              <a:t>Polishing</a:t>
            </a:r>
            <a:r>
              <a:rPr lang="en-US" b="1" spc="-15" dirty="0">
                <a:solidFill>
                  <a:srgbClr val="FF0000"/>
                </a:solidFill>
                <a:latin typeface="Times New Roman" pitchFamily="18" charset="0"/>
                <a:cs typeface="Times New Roman" pitchFamily="18" charset="0"/>
              </a:rPr>
              <a:t> </a:t>
            </a:r>
            <a:r>
              <a:rPr lang="en-US" b="1" spc="-5" dirty="0">
                <a:solidFill>
                  <a:srgbClr val="FF0000"/>
                </a:solidFill>
                <a:latin typeface="Times New Roman" pitchFamily="18" charset="0"/>
                <a:cs typeface="Times New Roman" pitchFamily="18" charset="0"/>
              </a:rPr>
              <a:t>Process</a:t>
            </a:r>
            <a:endParaRPr lang="en-US"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C1EEED55-59F9-4913-9203-2295DA30C9E5}"/>
              </a:ext>
            </a:extLst>
          </p:cNvPr>
          <p:cNvSpPr>
            <a:spLocks noGrp="1"/>
          </p:cNvSpPr>
          <p:nvPr>
            <p:ph idx="1"/>
          </p:nvPr>
        </p:nvSpPr>
        <p:spPr>
          <a:xfrm>
            <a:off x="1752600" y="1524000"/>
            <a:ext cx="8229600" cy="4324350"/>
          </a:xfrm>
        </p:spPr>
        <p:txBody>
          <a:bodyPr>
            <a:normAutofit/>
          </a:bodyPr>
          <a:lstStyle/>
          <a:p>
            <a:pPr marL="441959" indent="-256032" algn="just">
              <a:spcBef>
                <a:spcPts val="1010"/>
              </a:spcBef>
              <a:buClr>
                <a:schemeClr val="accent3"/>
              </a:buClr>
              <a:buNone/>
              <a:defRPr/>
            </a:pPr>
            <a:r>
              <a:rPr lang="en-US" b="1" dirty="0">
                <a:latin typeface="Arial"/>
                <a:cs typeface="Arial"/>
              </a:rPr>
              <a:t> </a:t>
            </a:r>
            <a:r>
              <a:rPr lang="en-US" sz="2000" dirty="0">
                <a:latin typeface="Times New Roman" pitchFamily="18" charset="0"/>
                <a:cs typeface="Times New Roman" pitchFamily="18" charset="0"/>
              </a:rPr>
              <a:t>Polishing </a:t>
            </a:r>
            <a:r>
              <a:rPr lang="en-US" sz="2000" spc="-5" dirty="0">
                <a:latin typeface="Times New Roman" pitchFamily="18" charset="0"/>
                <a:cs typeface="Times New Roman" pitchFamily="18" charset="0"/>
              </a:rPr>
              <a:t>is </a:t>
            </a:r>
            <a:r>
              <a:rPr lang="en-US" sz="2000" dirty="0">
                <a:latin typeface="Times New Roman" pitchFamily="18" charset="0"/>
                <a:cs typeface="Times New Roman" pitchFamily="18" charset="0"/>
              </a:rPr>
              <a:t>a </a:t>
            </a:r>
            <a:r>
              <a:rPr lang="en-US" sz="2000" spc="-5" dirty="0">
                <a:latin typeface="Times New Roman" pitchFamily="18" charset="0"/>
                <a:cs typeface="Times New Roman" pitchFamily="18" charset="0"/>
              </a:rPr>
              <a:t>chemical/mechanical process that </a:t>
            </a:r>
            <a:r>
              <a:rPr lang="en-US" sz="2000" b="1" i="1" spc="-5" dirty="0">
                <a:solidFill>
                  <a:srgbClr val="0070C0"/>
                </a:solidFill>
                <a:latin typeface="Times New Roman" pitchFamily="18" charset="0"/>
                <a:cs typeface="Times New Roman" pitchFamily="18" charset="0"/>
              </a:rPr>
              <a:t>smoothes the uneven surface </a:t>
            </a:r>
            <a:r>
              <a:rPr lang="en-US" sz="2000" spc="-5" dirty="0">
                <a:latin typeface="Times New Roman" pitchFamily="18" charset="0"/>
                <a:cs typeface="Times New Roman" pitchFamily="18" charset="0"/>
              </a:rPr>
              <a:t>left </a:t>
            </a:r>
            <a:r>
              <a:rPr lang="en-US" sz="2000" dirty="0">
                <a:latin typeface="Times New Roman" pitchFamily="18" charset="0"/>
                <a:cs typeface="Times New Roman" pitchFamily="18" charset="0"/>
              </a:rPr>
              <a:t>by the </a:t>
            </a:r>
            <a:r>
              <a:rPr lang="en-US" sz="2000" spc="-5" dirty="0">
                <a:latin typeface="Times New Roman" pitchFamily="18" charset="0"/>
                <a:cs typeface="Times New Roman" pitchFamily="18" charset="0"/>
              </a:rPr>
              <a:t>lapping </a:t>
            </a:r>
            <a:r>
              <a:rPr lang="en-US" sz="2000" dirty="0">
                <a:latin typeface="Times New Roman" pitchFamily="18" charset="0"/>
                <a:cs typeface="Times New Roman" pitchFamily="18" charset="0"/>
              </a:rPr>
              <a:t>and  </a:t>
            </a:r>
            <a:r>
              <a:rPr lang="en-US" sz="2000" spc="-5" dirty="0">
                <a:latin typeface="Times New Roman" pitchFamily="18" charset="0"/>
                <a:cs typeface="Times New Roman" pitchFamily="18" charset="0"/>
              </a:rPr>
              <a:t>etching processes and makes </a:t>
            </a:r>
            <a:r>
              <a:rPr lang="en-US" sz="2000" dirty="0">
                <a:latin typeface="Times New Roman" pitchFamily="18" charset="0"/>
                <a:cs typeface="Times New Roman" pitchFamily="18" charset="0"/>
              </a:rPr>
              <a:t>the </a:t>
            </a:r>
            <a:r>
              <a:rPr lang="en-US" sz="2000" spc="-5" dirty="0">
                <a:latin typeface="Times New Roman" pitchFamily="18" charset="0"/>
                <a:cs typeface="Times New Roman" pitchFamily="18" charset="0"/>
              </a:rPr>
              <a:t>wafer flat </a:t>
            </a:r>
            <a:r>
              <a:rPr lang="en-US" sz="2000" dirty="0">
                <a:latin typeface="Times New Roman" pitchFamily="18" charset="0"/>
                <a:cs typeface="Times New Roman" pitchFamily="18" charset="0"/>
              </a:rPr>
              <a:t>and </a:t>
            </a:r>
            <a:r>
              <a:rPr lang="en-US" sz="2000" spc="-5" dirty="0">
                <a:latin typeface="Times New Roman" pitchFamily="18" charset="0"/>
                <a:cs typeface="Times New Roman" pitchFamily="18" charset="0"/>
              </a:rPr>
              <a:t>smooth enough </a:t>
            </a:r>
            <a:r>
              <a:rPr lang="en-US" sz="2000" dirty="0">
                <a:latin typeface="Times New Roman" pitchFamily="18" charset="0"/>
                <a:cs typeface="Times New Roman" pitchFamily="18" charset="0"/>
              </a:rPr>
              <a:t>to </a:t>
            </a:r>
            <a:r>
              <a:rPr lang="en-US" sz="2000" spc="-5" dirty="0">
                <a:latin typeface="Times New Roman" pitchFamily="18" charset="0"/>
                <a:cs typeface="Times New Roman" pitchFamily="18" charset="0"/>
              </a:rPr>
              <a:t>support optical</a:t>
            </a:r>
            <a:r>
              <a:rPr lang="en-US" sz="2000" spc="145" dirty="0">
                <a:latin typeface="Times New Roman" pitchFamily="18" charset="0"/>
                <a:cs typeface="Times New Roman" pitchFamily="18" charset="0"/>
              </a:rPr>
              <a:t> </a:t>
            </a:r>
            <a:r>
              <a:rPr lang="en-US" sz="2000" spc="-5" dirty="0">
                <a:latin typeface="Times New Roman" pitchFamily="18" charset="0"/>
                <a:cs typeface="Times New Roman" pitchFamily="18" charset="0"/>
              </a:rPr>
              <a:t>photolithography</a:t>
            </a:r>
            <a:endParaRPr lang="en-US" sz="2000" dirty="0">
              <a:latin typeface="Times New Roman" pitchFamily="18" charset="0"/>
              <a:cs typeface="Times New Roman" pitchFamily="18" charset="0"/>
            </a:endParaRPr>
          </a:p>
        </p:txBody>
      </p:sp>
      <p:grpSp>
        <p:nvGrpSpPr>
          <p:cNvPr id="31748" name="object 8">
            <a:extLst>
              <a:ext uri="{FF2B5EF4-FFF2-40B4-BE49-F238E27FC236}">
                <a16:creationId xmlns:a16="http://schemas.microsoft.com/office/drawing/2014/main" id="{AD56F447-CC57-4727-80A4-EB7DAF768750}"/>
              </a:ext>
            </a:extLst>
          </p:cNvPr>
          <p:cNvGrpSpPr>
            <a:grpSpLocks/>
          </p:cNvGrpSpPr>
          <p:nvPr/>
        </p:nvGrpSpPr>
        <p:grpSpPr bwMode="auto">
          <a:xfrm>
            <a:off x="1905000" y="3124200"/>
            <a:ext cx="8077200" cy="2667000"/>
            <a:chOff x="1357883" y="5519928"/>
            <a:chExt cx="5320665" cy="2065020"/>
          </a:xfrm>
        </p:grpSpPr>
        <p:sp>
          <p:nvSpPr>
            <p:cNvPr id="31752" name="object 9">
              <a:extLst>
                <a:ext uri="{FF2B5EF4-FFF2-40B4-BE49-F238E27FC236}">
                  <a16:creationId xmlns:a16="http://schemas.microsoft.com/office/drawing/2014/main" id="{435AA0EF-78A5-46B5-917E-A2923B7BE351}"/>
                </a:ext>
              </a:extLst>
            </p:cNvPr>
            <p:cNvSpPr>
              <a:spLocks noChangeArrowheads="1"/>
            </p:cNvSpPr>
            <p:nvPr/>
          </p:nvSpPr>
          <p:spPr bwMode="auto">
            <a:xfrm>
              <a:off x="1362455" y="5524500"/>
              <a:ext cx="5311140" cy="2056130"/>
            </a:xfrm>
            <a:custGeom>
              <a:avLst/>
              <a:gdLst>
                <a:gd name="T0" fmla="*/ 0 w 5311140"/>
                <a:gd name="T1" fmla="*/ 0 h 2056129"/>
                <a:gd name="T2" fmla="*/ 5311140 w 5311140"/>
                <a:gd name="T3" fmla="*/ 0 h 2056129"/>
                <a:gd name="T4" fmla="*/ 5311140 w 5311140"/>
                <a:gd name="T5" fmla="*/ 2055878 h 2056129"/>
                <a:gd name="T6" fmla="*/ 0 w 5311140"/>
                <a:gd name="T7" fmla="*/ 2055878 h 2056129"/>
                <a:gd name="T8" fmla="*/ 0 w 5311140"/>
                <a:gd name="T9" fmla="*/ 0 h 2056129"/>
                <a:gd name="T10" fmla="*/ 0 60000 65536"/>
                <a:gd name="T11" fmla="*/ 0 60000 65536"/>
                <a:gd name="T12" fmla="*/ 0 60000 65536"/>
                <a:gd name="T13" fmla="*/ 0 60000 65536"/>
                <a:gd name="T14" fmla="*/ 0 60000 65536"/>
                <a:gd name="T15" fmla="*/ 0 w 5311140"/>
                <a:gd name="T16" fmla="*/ 0 h 2056129"/>
                <a:gd name="T17" fmla="*/ 5311140 w 5311140"/>
                <a:gd name="T18" fmla="*/ 2056129 h 2056129"/>
              </a:gdLst>
              <a:ahLst/>
              <a:cxnLst>
                <a:cxn ang="T10">
                  <a:pos x="T0" y="T1"/>
                </a:cxn>
                <a:cxn ang="T11">
                  <a:pos x="T2" y="T3"/>
                </a:cxn>
                <a:cxn ang="T12">
                  <a:pos x="T4" y="T5"/>
                </a:cxn>
                <a:cxn ang="T13">
                  <a:pos x="T6" y="T7"/>
                </a:cxn>
                <a:cxn ang="T14">
                  <a:pos x="T8" y="T9"/>
                </a:cxn>
              </a:cxnLst>
              <a:rect l="T15" t="T16" r="T17" b="T18"/>
              <a:pathLst>
                <a:path w="5311140" h="2056129">
                  <a:moveTo>
                    <a:pt x="0" y="0"/>
                  </a:moveTo>
                  <a:lnTo>
                    <a:pt x="5311140" y="0"/>
                  </a:lnTo>
                  <a:lnTo>
                    <a:pt x="5311140" y="2055876"/>
                  </a:lnTo>
                  <a:lnTo>
                    <a:pt x="0" y="2055876"/>
                  </a:lnTo>
                  <a:lnTo>
                    <a:pt x="0" y="0"/>
                  </a:lnTo>
                  <a:close/>
                </a:path>
              </a:pathLst>
            </a:custGeom>
            <a:noFill/>
            <a:ln w="9143">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1753" name="object 10">
              <a:extLst>
                <a:ext uri="{FF2B5EF4-FFF2-40B4-BE49-F238E27FC236}">
                  <a16:creationId xmlns:a16="http://schemas.microsoft.com/office/drawing/2014/main" id="{A0911AA3-05B6-417B-9D6D-B311B6D55A8D}"/>
                </a:ext>
              </a:extLst>
            </p:cNvPr>
            <p:cNvSpPr>
              <a:spLocks noChangeArrowheads="1"/>
            </p:cNvSpPr>
            <p:nvPr/>
          </p:nvSpPr>
          <p:spPr bwMode="auto">
            <a:xfrm>
              <a:off x="1571243" y="5593080"/>
              <a:ext cx="2566416" cy="193395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31754" name="object 11">
              <a:extLst>
                <a:ext uri="{FF2B5EF4-FFF2-40B4-BE49-F238E27FC236}">
                  <a16:creationId xmlns:a16="http://schemas.microsoft.com/office/drawing/2014/main" id="{708F748D-21C0-466F-969D-960AEC4CB447}"/>
                </a:ext>
              </a:extLst>
            </p:cNvPr>
            <p:cNvSpPr>
              <a:spLocks noChangeArrowheads="1"/>
            </p:cNvSpPr>
            <p:nvPr/>
          </p:nvSpPr>
          <p:spPr bwMode="auto">
            <a:xfrm>
              <a:off x="4424172" y="5576316"/>
              <a:ext cx="2039112" cy="195071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grpSp>
      <p:sp>
        <p:nvSpPr>
          <p:cNvPr id="8" name="object 4">
            <a:extLst>
              <a:ext uri="{FF2B5EF4-FFF2-40B4-BE49-F238E27FC236}">
                <a16:creationId xmlns:a16="http://schemas.microsoft.com/office/drawing/2014/main" id="{7E75E287-223C-4BF1-A7D2-3DC695144EE4}"/>
              </a:ext>
            </a:extLst>
          </p:cNvPr>
          <p:cNvSpPr txBox="1"/>
          <p:nvPr/>
        </p:nvSpPr>
        <p:spPr>
          <a:xfrm>
            <a:off x="2514600" y="5943601"/>
            <a:ext cx="3429000" cy="288925"/>
          </a:xfrm>
          <a:prstGeom prst="rect">
            <a:avLst/>
          </a:prstGeom>
        </p:spPr>
        <p:txBody>
          <a:bodyPr lIns="0" tIns="12065" rIns="0" bIns="0">
            <a:spAutoFit/>
          </a:bodyPr>
          <a:lstStyle/>
          <a:p>
            <a:pPr marL="12700">
              <a:spcBef>
                <a:spcPts val="95"/>
              </a:spcBef>
              <a:defRPr/>
            </a:pPr>
            <a:r>
              <a:rPr b="1" spc="-5" dirty="0">
                <a:latin typeface="Times New Roman" pitchFamily="18" charset="0"/>
                <a:cs typeface="Times New Roman" pitchFamily="18" charset="0"/>
              </a:rPr>
              <a:t>A wafer polishing</a:t>
            </a:r>
            <a:r>
              <a:rPr b="1" spc="-35" dirty="0">
                <a:latin typeface="Times New Roman" pitchFamily="18" charset="0"/>
                <a:cs typeface="Times New Roman" pitchFamily="18" charset="0"/>
              </a:rPr>
              <a:t> </a:t>
            </a:r>
            <a:r>
              <a:rPr b="1" spc="-5" dirty="0">
                <a:latin typeface="Times New Roman" pitchFamily="18" charset="0"/>
                <a:cs typeface="Times New Roman" pitchFamily="18" charset="0"/>
              </a:rPr>
              <a:t>machine</a:t>
            </a:r>
            <a:endParaRPr>
              <a:latin typeface="Times New Roman" pitchFamily="18" charset="0"/>
              <a:cs typeface="Times New Roman" pitchFamily="18" charset="0"/>
            </a:endParaRPr>
          </a:p>
        </p:txBody>
      </p:sp>
      <p:sp>
        <p:nvSpPr>
          <p:cNvPr id="9" name="object 5">
            <a:extLst>
              <a:ext uri="{FF2B5EF4-FFF2-40B4-BE49-F238E27FC236}">
                <a16:creationId xmlns:a16="http://schemas.microsoft.com/office/drawing/2014/main" id="{B6AB4459-8BE6-4569-8101-37B5BC2BF5DF}"/>
              </a:ext>
            </a:extLst>
          </p:cNvPr>
          <p:cNvSpPr txBox="1"/>
          <p:nvPr/>
        </p:nvSpPr>
        <p:spPr>
          <a:xfrm>
            <a:off x="6781800" y="6096001"/>
            <a:ext cx="2362200" cy="288925"/>
          </a:xfrm>
          <a:prstGeom prst="rect">
            <a:avLst/>
          </a:prstGeom>
        </p:spPr>
        <p:txBody>
          <a:bodyPr lIns="0" tIns="12065" rIns="0" bIns="0">
            <a:spAutoFit/>
          </a:bodyPr>
          <a:lstStyle/>
          <a:p>
            <a:pPr marL="12700">
              <a:spcBef>
                <a:spcPts val="95"/>
              </a:spcBef>
              <a:defRPr/>
            </a:pPr>
            <a:r>
              <a:rPr b="1" spc="-5" dirty="0">
                <a:latin typeface="Times New Roman" pitchFamily="18" charset="0"/>
                <a:cs typeface="Times New Roman" pitchFamily="18" charset="0"/>
              </a:rPr>
              <a:t>Wafers in storage</a:t>
            </a:r>
            <a:r>
              <a:rPr b="1" spc="-55" dirty="0">
                <a:latin typeface="Times New Roman" pitchFamily="18" charset="0"/>
                <a:cs typeface="Times New Roman" pitchFamily="18" charset="0"/>
              </a:rPr>
              <a:t> </a:t>
            </a:r>
            <a:r>
              <a:rPr b="1" dirty="0">
                <a:latin typeface="Times New Roman" pitchFamily="18" charset="0"/>
                <a:cs typeface="Times New Roman" pitchFamily="18" charset="0"/>
              </a:rPr>
              <a:t>trays</a:t>
            </a:r>
            <a:endParaRPr>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BCF86DD8-EBE0-45C0-BBD8-E174E91568CF}"/>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Nano Sensor</a:t>
            </a:r>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cience Institute - Nanoparticles could help us understand the  relationship between structure and function in the brain"/>
          <p:cNvPicPr>
            <a:picLocks noChangeAspect="1" noChangeArrowheads="1"/>
          </p:cNvPicPr>
          <p:nvPr/>
        </p:nvPicPr>
        <p:blipFill>
          <a:blip r:embed="rId2"/>
          <a:srcRect/>
          <a:stretch>
            <a:fillRect/>
          </a:stretch>
        </p:blipFill>
        <p:spPr bwMode="auto">
          <a:xfrm>
            <a:off x="1452531" y="1071546"/>
            <a:ext cx="9424071" cy="4143404"/>
          </a:xfrm>
          <a:prstGeom prst="rect">
            <a:avLst/>
          </a:prstGeom>
          <a:noFill/>
        </p:spPr>
      </p:pic>
      <p:sp>
        <p:nvSpPr>
          <p:cNvPr id="4" name="TextBox 3"/>
          <p:cNvSpPr txBox="1"/>
          <p:nvPr/>
        </p:nvSpPr>
        <p:spPr>
          <a:xfrm>
            <a:off x="4810116" y="285729"/>
            <a:ext cx="4429156" cy="461665"/>
          </a:xfrm>
          <a:prstGeom prst="rect">
            <a:avLst/>
          </a:prstGeom>
          <a:noFill/>
        </p:spPr>
        <p:txBody>
          <a:bodyPr wrap="square" rtlCol="0">
            <a:spAutoFit/>
          </a:bodyPr>
          <a:lstStyle/>
          <a:p>
            <a:r>
              <a:rPr lang="en-US" sz="2400" b="1" dirty="0">
                <a:solidFill>
                  <a:schemeClr val="tx2">
                    <a:lumMod val="75000"/>
                  </a:schemeClr>
                </a:solidFill>
                <a:latin typeface="Arial Black" pitchFamily="34" charset="0"/>
              </a:rPr>
              <a:t>Size and Compatibility</a:t>
            </a:r>
            <a:endParaRPr lang="en-IN" sz="2400" b="1" dirty="0">
              <a:solidFill>
                <a:schemeClr val="tx2">
                  <a:lumMod val="75000"/>
                </a:schemeClr>
              </a:solidFill>
              <a:latin typeface="Arial Black"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 One dimension of a nanomaterial should be in the 1-100 nm range. As... |  Download Scientific Diagram"/>
          <p:cNvPicPr>
            <a:picLocks noChangeAspect="1" noChangeArrowheads="1"/>
          </p:cNvPicPr>
          <p:nvPr/>
        </p:nvPicPr>
        <p:blipFill>
          <a:blip r:embed="rId2"/>
          <a:srcRect/>
          <a:stretch>
            <a:fillRect/>
          </a:stretch>
        </p:blipFill>
        <p:spPr bwMode="auto">
          <a:xfrm>
            <a:off x="1952596" y="1357298"/>
            <a:ext cx="8096250" cy="3181350"/>
          </a:xfrm>
          <a:prstGeom prst="rect">
            <a:avLst/>
          </a:prstGeom>
          <a:noFill/>
        </p:spPr>
      </p:pic>
      <p:sp>
        <p:nvSpPr>
          <p:cNvPr id="3" name="TextBox 2"/>
          <p:cNvSpPr txBox="1"/>
          <p:nvPr/>
        </p:nvSpPr>
        <p:spPr>
          <a:xfrm>
            <a:off x="4810116" y="285729"/>
            <a:ext cx="4429156" cy="461665"/>
          </a:xfrm>
          <a:prstGeom prst="rect">
            <a:avLst/>
          </a:prstGeom>
          <a:noFill/>
        </p:spPr>
        <p:txBody>
          <a:bodyPr wrap="square" rtlCol="0">
            <a:spAutoFit/>
          </a:bodyPr>
          <a:lstStyle/>
          <a:p>
            <a:r>
              <a:rPr lang="en-US" sz="2400" b="1" dirty="0">
                <a:solidFill>
                  <a:schemeClr val="tx2">
                    <a:lumMod val="75000"/>
                  </a:schemeClr>
                </a:solidFill>
                <a:latin typeface="Arial Black" pitchFamily="34" charset="0"/>
              </a:rPr>
              <a:t>Size and Compatibility</a:t>
            </a:r>
            <a:endParaRPr lang="en-IN" sz="2400" b="1" dirty="0">
              <a:solidFill>
                <a:schemeClr val="tx2">
                  <a:lumMod val="75000"/>
                </a:schemeClr>
              </a:solidFill>
              <a:latin typeface="Arial Black"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524000" y="142853"/>
            <a:ext cx="9144000" cy="6137243"/>
          </a:xfrm>
          <a:prstGeom prst="rect">
            <a:avLst/>
          </a:prstGeom>
          <a:noFill/>
          <a:ln w="9525">
            <a:noFill/>
            <a:miter lim="800000"/>
            <a:headEnd/>
            <a:tailEnd/>
          </a:ln>
          <a:effectLst/>
        </p:spPr>
        <p:txBody>
          <a:bodyPr vert="horz" wrap="square" lIns="837936" tIns="42849" rIns="1064877" bIns="0" numCol="1" anchor="ctr" anchorCtr="0" compatLnSpc="1">
            <a:prstTxWarp prst="textNoShape">
              <a:avLst/>
            </a:prstTxWarp>
            <a:spAutoFit/>
          </a:bodyPr>
          <a:lstStyle/>
          <a:p>
            <a:pPr fontAlgn="base">
              <a:spcBef>
                <a:spcPct val="0"/>
              </a:spcBef>
              <a:spcAft>
                <a:spcPct val="0"/>
              </a:spcAft>
              <a:tabLst>
                <a:tab pos="1133475" algn="l"/>
              </a:tabLst>
            </a:pPr>
            <a:r>
              <a:rPr lang="en-US" sz="2400" dirty="0">
                <a:solidFill>
                  <a:srgbClr val="A50021"/>
                </a:solidFill>
                <a:latin typeface="Arial" pitchFamily="34" charset="0"/>
                <a:ea typeface="Times New Roman" pitchFamily="18" charset="0"/>
                <a:cs typeface="Arial" pitchFamily="34" charset="0"/>
              </a:rPr>
              <a:t>Why </a:t>
            </a:r>
            <a:r>
              <a:rPr lang="en-US" sz="2400" dirty="0" err="1">
                <a:solidFill>
                  <a:srgbClr val="A50021"/>
                </a:solidFill>
                <a:latin typeface="Arial" pitchFamily="34" charset="0"/>
                <a:ea typeface="Times New Roman" pitchFamily="18" charset="0"/>
                <a:cs typeface="Arial" pitchFamily="34" charset="0"/>
              </a:rPr>
              <a:t>Nanosensors</a:t>
            </a:r>
            <a:endParaRPr lang="en-US" sz="2400" dirty="0">
              <a:latin typeface="Arial" pitchFamily="34" charset="0"/>
              <a:ea typeface="Times New Roman" pitchFamily="18" charset="0"/>
              <a:cs typeface="Arial" pitchFamily="34" charset="0"/>
            </a:endParaRPr>
          </a:p>
          <a:p>
            <a:pPr eaLnBrk="0" fontAlgn="base" hangingPunct="0">
              <a:spcBef>
                <a:spcPct val="0"/>
              </a:spcBef>
              <a:spcAft>
                <a:spcPct val="0"/>
              </a:spcAft>
              <a:buFontTx/>
              <a:buChar char="•"/>
              <a:tabLst>
                <a:tab pos="1133475" algn="l"/>
              </a:tabLst>
            </a:pPr>
            <a:r>
              <a:rPr lang="en-US" sz="2000" dirty="0">
                <a:solidFill>
                  <a:srgbClr val="0000FF"/>
                </a:solidFill>
                <a:latin typeface="Arial" pitchFamily="34" charset="0"/>
                <a:ea typeface="Times New Roman" pitchFamily="18" charset="0"/>
                <a:cs typeface="Arial" pitchFamily="34" charset="0"/>
              </a:rPr>
              <a:t>Particles that are smaller than the characteristic lengths associated with the specific phenomena often display new chemistry and new physics that lead to new properties that depend on size</a:t>
            </a:r>
          </a:p>
          <a:p>
            <a:pPr eaLnBrk="0" fontAlgn="base" hangingPunct="0">
              <a:spcBef>
                <a:spcPct val="0"/>
              </a:spcBef>
              <a:spcAft>
                <a:spcPct val="0"/>
              </a:spcAft>
              <a:buFontTx/>
              <a:buChar char="•"/>
              <a:tabLst>
                <a:tab pos="1133475" algn="l"/>
              </a:tabLst>
            </a:pPr>
            <a:endParaRPr lang="en-US" sz="800" dirty="0">
              <a:latin typeface="Arial" pitchFamily="34" charset="0"/>
              <a:cs typeface="Arial" pitchFamily="34" charset="0"/>
            </a:endParaRPr>
          </a:p>
          <a:p>
            <a:pPr eaLnBrk="0" fontAlgn="base" hangingPunct="0">
              <a:spcBef>
                <a:spcPct val="0"/>
              </a:spcBef>
              <a:spcAft>
                <a:spcPct val="0"/>
              </a:spcAft>
              <a:buFontTx/>
              <a:buChar char="•"/>
              <a:tabLst>
                <a:tab pos="1133475" algn="l"/>
              </a:tabLst>
            </a:pPr>
            <a:r>
              <a:rPr lang="en-US" sz="2000" dirty="0">
                <a:solidFill>
                  <a:srgbClr val="003300"/>
                </a:solidFill>
                <a:latin typeface="Arial" pitchFamily="34" charset="0"/>
                <a:ea typeface="Times New Roman" pitchFamily="18" charset="0"/>
                <a:cs typeface="Arial" pitchFamily="34" charset="0"/>
              </a:rPr>
              <a:t>When the size of the structure is decreased, surface to volume ratio increases considerably and the surface phenomena predominate over the chemistry and physics in the bulk</a:t>
            </a:r>
          </a:p>
          <a:p>
            <a:pPr eaLnBrk="0" fontAlgn="base" hangingPunct="0">
              <a:spcBef>
                <a:spcPct val="0"/>
              </a:spcBef>
              <a:spcAft>
                <a:spcPct val="0"/>
              </a:spcAft>
              <a:buFontTx/>
              <a:buChar char="•"/>
              <a:tabLst>
                <a:tab pos="1133475" algn="l"/>
              </a:tabLst>
            </a:pPr>
            <a:endParaRPr lang="en-US" sz="800" dirty="0">
              <a:latin typeface="Arial" pitchFamily="34" charset="0"/>
              <a:cs typeface="Arial" pitchFamily="34" charset="0"/>
            </a:endParaRPr>
          </a:p>
          <a:p>
            <a:pPr eaLnBrk="0" fontAlgn="base" hangingPunct="0">
              <a:spcBef>
                <a:spcPct val="0"/>
              </a:spcBef>
              <a:spcAft>
                <a:spcPct val="0"/>
              </a:spcAft>
              <a:buFontTx/>
              <a:buChar char="•"/>
              <a:tabLst>
                <a:tab pos="1133475" algn="l"/>
              </a:tabLst>
            </a:pPr>
            <a:r>
              <a:rPr lang="en-US" sz="2000" dirty="0">
                <a:solidFill>
                  <a:srgbClr val="0000FF"/>
                </a:solidFill>
                <a:latin typeface="Arial" pitchFamily="34" charset="0"/>
                <a:ea typeface="Times New Roman" pitchFamily="18" charset="0"/>
                <a:cs typeface="Arial" pitchFamily="34" charset="0"/>
              </a:rPr>
              <a:t>The reduction in the size of the sensing part and/or the transducer in a sensor is important in order to better </a:t>
            </a:r>
            <a:r>
              <a:rPr lang="en-US" sz="2000" dirty="0" err="1">
                <a:solidFill>
                  <a:srgbClr val="0000FF"/>
                </a:solidFill>
                <a:latin typeface="Arial" pitchFamily="34" charset="0"/>
                <a:ea typeface="Times New Roman" pitchFamily="18" charset="0"/>
                <a:cs typeface="Arial" pitchFamily="34" charset="0"/>
              </a:rPr>
              <a:t>miniaturise</a:t>
            </a:r>
            <a:r>
              <a:rPr lang="en-US" sz="2000" dirty="0">
                <a:solidFill>
                  <a:srgbClr val="0000FF"/>
                </a:solidFill>
                <a:latin typeface="Arial" pitchFamily="34" charset="0"/>
                <a:ea typeface="Times New Roman" pitchFamily="18" charset="0"/>
                <a:cs typeface="Arial" pitchFamily="34" charset="0"/>
              </a:rPr>
              <a:t> the devices</a:t>
            </a:r>
          </a:p>
          <a:p>
            <a:pPr eaLnBrk="0" fontAlgn="base" hangingPunct="0">
              <a:spcBef>
                <a:spcPct val="0"/>
              </a:spcBef>
              <a:spcAft>
                <a:spcPct val="0"/>
              </a:spcAft>
              <a:buFontTx/>
              <a:buChar char="•"/>
              <a:tabLst>
                <a:tab pos="1133475" algn="l"/>
              </a:tabLst>
            </a:pPr>
            <a:endParaRPr lang="en-US" sz="800" dirty="0">
              <a:latin typeface="Arial" pitchFamily="34" charset="0"/>
              <a:cs typeface="Arial" pitchFamily="34" charset="0"/>
            </a:endParaRPr>
          </a:p>
          <a:p>
            <a:pPr eaLnBrk="0" fontAlgn="base" hangingPunct="0">
              <a:spcBef>
                <a:spcPct val="0"/>
              </a:spcBef>
              <a:spcAft>
                <a:spcPct val="0"/>
              </a:spcAft>
              <a:buFontTx/>
              <a:buChar char="•"/>
              <a:tabLst>
                <a:tab pos="1133475" algn="l"/>
              </a:tabLst>
            </a:pPr>
            <a:r>
              <a:rPr lang="en-US" sz="2000" dirty="0">
                <a:solidFill>
                  <a:srgbClr val="003300"/>
                </a:solidFill>
                <a:latin typeface="Arial" pitchFamily="34" charset="0"/>
                <a:ea typeface="Times New Roman" pitchFamily="18" charset="0"/>
                <a:cs typeface="Arial" pitchFamily="34" charset="0"/>
              </a:rPr>
              <a:t>Science of </a:t>
            </a:r>
            <a:r>
              <a:rPr lang="en-US" sz="2000" dirty="0" err="1">
                <a:solidFill>
                  <a:srgbClr val="003300"/>
                </a:solidFill>
                <a:latin typeface="Arial" pitchFamily="34" charset="0"/>
                <a:ea typeface="Times New Roman" pitchFamily="18" charset="0"/>
                <a:cs typeface="Arial" pitchFamily="34" charset="0"/>
              </a:rPr>
              <a:t>nano</a:t>
            </a:r>
            <a:r>
              <a:rPr lang="en-US" sz="2000" dirty="0">
                <a:solidFill>
                  <a:srgbClr val="003300"/>
                </a:solidFill>
                <a:latin typeface="Arial" pitchFamily="34" charset="0"/>
                <a:ea typeface="Times New Roman" pitchFamily="18" charset="0"/>
                <a:cs typeface="Arial" pitchFamily="34" charset="0"/>
              </a:rPr>
              <a:t> materials deals with new phenomena, and new sensor devices are being built that take advantage of these phenomena</a:t>
            </a:r>
          </a:p>
          <a:p>
            <a:pPr eaLnBrk="0" fontAlgn="base" hangingPunct="0">
              <a:spcBef>
                <a:spcPct val="0"/>
              </a:spcBef>
              <a:spcAft>
                <a:spcPct val="0"/>
              </a:spcAft>
              <a:buFontTx/>
              <a:buChar char="•"/>
              <a:tabLst>
                <a:tab pos="1133475" algn="l"/>
              </a:tabLst>
            </a:pPr>
            <a:endParaRPr lang="en-US" sz="800" dirty="0">
              <a:latin typeface="Arial" pitchFamily="34" charset="0"/>
              <a:cs typeface="Arial" pitchFamily="34" charset="0"/>
            </a:endParaRPr>
          </a:p>
          <a:p>
            <a:pPr eaLnBrk="0" fontAlgn="base" hangingPunct="0">
              <a:spcBef>
                <a:spcPct val="0"/>
              </a:spcBef>
              <a:spcAft>
                <a:spcPct val="0"/>
              </a:spcAft>
              <a:buFontTx/>
              <a:buChar char="•"/>
              <a:tabLst>
                <a:tab pos="1133475" algn="l"/>
              </a:tabLst>
            </a:pPr>
            <a:r>
              <a:rPr lang="en-US" sz="2000" dirty="0">
                <a:solidFill>
                  <a:srgbClr val="0000FF"/>
                </a:solidFill>
                <a:latin typeface="Arial" pitchFamily="34" charset="0"/>
                <a:ea typeface="Times New Roman" pitchFamily="18" charset="0"/>
                <a:cs typeface="Arial" pitchFamily="34" charset="0"/>
              </a:rPr>
              <a:t>Sensitivity can increase due to better conduction properties, the limits of detection can be lower, very small quantities of samples can be </a:t>
            </a:r>
            <a:r>
              <a:rPr lang="en-US" sz="2000" dirty="0" err="1">
                <a:solidFill>
                  <a:srgbClr val="0000FF"/>
                </a:solidFill>
                <a:latin typeface="Arial" pitchFamily="34" charset="0"/>
                <a:ea typeface="Times New Roman" pitchFamily="18" charset="0"/>
                <a:cs typeface="Arial" pitchFamily="34" charset="0"/>
              </a:rPr>
              <a:t>analysed</a:t>
            </a:r>
            <a:r>
              <a:rPr lang="en-US" sz="2000" dirty="0">
                <a:solidFill>
                  <a:srgbClr val="0000FF"/>
                </a:solidFill>
                <a:latin typeface="Arial" pitchFamily="34" charset="0"/>
                <a:ea typeface="Times New Roman" pitchFamily="18" charset="0"/>
                <a:cs typeface="Arial" pitchFamily="34" charset="0"/>
              </a:rPr>
              <a:t>, direct detection is possible without using labels, and some reagents can be eliminated</a:t>
            </a:r>
            <a:r>
              <a:rPr lang="en-US" sz="2000" dirty="0">
                <a:latin typeface="Arial" pitchFamily="34" charset="0"/>
                <a:ea typeface="Times New Roman" pitchFamily="18" charset="0"/>
                <a:cs typeface="Arial" pitchFamily="34" charset="0"/>
              </a:rPr>
              <a:t>.</a:t>
            </a:r>
            <a:endParaRPr lang="en-US" dirty="0">
              <a:latin typeface="Arial" pitchFamily="34" charset="0"/>
              <a:cs typeface="Arial"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4049" y="395568"/>
            <a:ext cx="2901755" cy="461665"/>
          </a:xfrm>
          <a:prstGeom prst="rect">
            <a:avLst/>
          </a:prstGeom>
          <a:noFill/>
        </p:spPr>
        <p:txBody>
          <a:bodyPr wrap="none" lIns="91440" tIns="45720" rIns="91440" bIns="45720">
            <a:spAutoFit/>
          </a:bodyPr>
          <a:lstStyle/>
          <a:p>
            <a:pPr algn="ctr" rtl="0"/>
            <a:r>
              <a:rPr lang="en-US" sz="2400" dirty="0">
                <a:ln w="0"/>
                <a:solidFill>
                  <a:schemeClr val="tx2">
                    <a:lumMod val="75000"/>
                  </a:schemeClr>
                </a:solidFill>
                <a:effectLst>
                  <a:outerShdw blurRad="38100" dist="25400" dir="5400000" algn="ctr" rotWithShape="0">
                    <a:srgbClr val="6E747A">
                      <a:alpha val="43000"/>
                    </a:srgbClr>
                  </a:outerShdw>
                </a:effectLst>
              </a:rPr>
              <a:t>Types of Nanosensors</a:t>
            </a:r>
            <a:endParaRPr lang="ar-IQ" sz="2400" dirty="0">
              <a:ln w="0"/>
              <a:solidFill>
                <a:schemeClr val="tx2">
                  <a:lumMod val="75000"/>
                </a:schemeClr>
              </a:solidFill>
              <a:effectLst>
                <a:outerShdw blurRad="38100" dist="25400" dir="5400000" algn="ctr" rotWithShape="0">
                  <a:srgbClr val="6E747A">
                    <a:alpha val="43000"/>
                  </a:srgbClr>
                </a:outerShdw>
              </a:effectLst>
            </a:endParaRPr>
          </a:p>
        </p:txBody>
      </p:sp>
      <p:graphicFrame>
        <p:nvGraphicFramePr>
          <p:cNvPr id="3" name="Diagram 2"/>
          <p:cNvGraphicFramePr/>
          <p:nvPr/>
        </p:nvGraphicFramePr>
        <p:xfrm>
          <a:off x="673644" y="968988"/>
          <a:ext cx="10565892" cy="5817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r>
              <a:rPr lang="en-US" dirty="0"/>
              <a:t>This changes the </a:t>
            </a:r>
            <a:r>
              <a:rPr lang="en-US" dirty="0">
                <a:solidFill>
                  <a:srgbClr val="FF0000"/>
                </a:solidFill>
              </a:rPr>
              <a:t>direction of dipoles</a:t>
            </a:r>
            <a:r>
              <a:rPr lang="en-US" dirty="0"/>
              <a:t>. Even though the external magnetic field tries to align the dipoles, the </a:t>
            </a:r>
            <a:r>
              <a:rPr lang="en-US" dirty="0">
                <a:solidFill>
                  <a:srgbClr val="FF0000"/>
                </a:solidFill>
              </a:rPr>
              <a:t>force changes the structure and direction of dipole</a:t>
            </a:r>
            <a:r>
              <a:rPr lang="en-US" dirty="0"/>
              <a:t> (random fashion).</a:t>
            </a:r>
          </a:p>
          <a:p>
            <a:endParaRPr lang="en-US" dirty="0"/>
          </a:p>
        </p:txBody>
      </p:sp>
      <p:pic>
        <p:nvPicPr>
          <p:cNvPr id="4" name="Picture 3"/>
          <p:cNvPicPr>
            <a:picLocks noChangeAspect="1"/>
          </p:cNvPicPr>
          <p:nvPr/>
        </p:nvPicPr>
        <p:blipFill>
          <a:blip r:embed="rId2"/>
          <a:stretch>
            <a:fillRect/>
          </a:stretch>
        </p:blipFill>
        <p:spPr>
          <a:xfrm>
            <a:off x="4162425" y="3007378"/>
            <a:ext cx="3867150" cy="1381125"/>
          </a:xfrm>
          <a:prstGeom prst="rect">
            <a:avLst/>
          </a:prstGeom>
        </p:spPr>
      </p:pic>
    </p:spTree>
    <p:extLst>
      <p:ext uri="{BB962C8B-B14F-4D97-AF65-F5344CB8AC3E}">
        <p14:creationId xmlns:p14="http://schemas.microsoft.com/office/powerpoint/2010/main" val="296916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p:cNvSpPr/>
          <p:nvPr/>
        </p:nvSpPr>
        <p:spPr>
          <a:xfrm>
            <a:off x="3912268" y="142853"/>
            <a:ext cx="4469749" cy="461665"/>
          </a:xfrm>
          <a:prstGeom prst="rect">
            <a:avLst/>
          </a:prstGeom>
          <a:noFill/>
        </p:spPr>
        <p:txBody>
          <a:bodyPr wrap="none" lIns="91440" tIns="45720" rIns="91440" bIns="45720">
            <a:spAutoFit/>
          </a:bodyPr>
          <a:lstStyle/>
          <a:p>
            <a:pPr algn="ctr"/>
            <a:r>
              <a:rPr lang="en-US" sz="2400" dirty="0">
                <a:ln w="0"/>
                <a:solidFill>
                  <a:schemeClr val="tx2">
                    <a:lumMod val="75000"/>
                  </a:schemeClr>
                </a:solidFill>
                <a:effectLst>
                  <a:outerShdw blurRad="38100" dist="25400" dir="5400000" algn="ctr" rotWithShape="0">
                    <a:srgbClr val="6E747A">
                      <a:alpha val="43000"/>
                    </a:srgbClr>
                  </a:outerShdw>
                </a:effectLst>
              </a:rPr>
              <a:t>Optical Sensors- Proximity Sensors</a:t>
            </a:r>
          </a:p>
        </p:txBody>
      </p:sp>
      <p:sp>
        <p:nvSpPr>
          <p:cNvPr id="7" name="Content Placeholder 2"/>
          <p:cNvSpPr txBox="1">
            <a:spLocks/>
          </p:cNvSpPr>
          <p:nvPr/>
        </p:nvSpPr>
        <p:spPr>
          <a:xfrm>
            <a:off x="1524000" y="1071547"/>
            <a:ext cx="9001156" cy="2643206"/>
          </a:xfrm>
          <a:prstGeom prst="rect">
            <a:avLst/>
          </a:prstGeom>
        </p:spPr>
        <p:txBody>
          <a:bodyPr>
            <a:noAutofit/>
          </a:bodyPr>
          <a:lstStyle/>
          <a:p>
            <a:pPr marL="342900" indent="-342900">
              <a:spcBef>
                <a:spcPct val="20000"/>
              </a:spcBef>
              <a:buFont typeface="Wingdings" panose="05000000000000000000" pitchFamily="2" charset="2"/>
              <a:buChar char="ü"/>
              <a:defRPr/>
            </a:pPr>
            <a:r>
              <a:rPr lang="en-US" sz="2400" dirty="0"/>
              <a:t>Proximity sensors are designed for use in detecting the presence of an object or motion detection in various industrial, mobile, electronic appliances and retail automations.</a:t>
            </a:r>
          </a:p>
          <a:p>
            <a:pPr marL="342900" indent="-342900">
              <a:spcBef>
                <a:spcPct val="20000"/>
              </a:spcBef>
              <a:buFont typeface="Wingdings" panose="05000000000000000000" pitchFamily="2" charset="2"/>
              <a:buChar char="ü"/>
              <a:defRPr/>
            </a:pPr>
            <a:r>
              <a:rPr lang="en-US" sz="2400" dirty="0"/>
              <a:t>Examples of proximity sensor usage include the detection of an out-of-paper condition in a printer or a mobile phone screen that dims to save battery life when placed near a face.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4299" y="3500438"/>
            <a:ext cx="4584335" cy="255939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0936" y="642919"/>
            <a:ext cx="8314220" cy="4154984"/>
          </a:xfrm>
          <a:prstGeom prst="rect">
            <a:avLst/>
          </a:prstGeom>
        </p:spPr>
        <p:txBody>
          <a:bodyPr wrap="square">
            <a:spAutoFit/>
          </a:bodyPr>
          <a:lstStyle/>
          <a:p>
            <a:pPr marL="342900" indent="-342900">
              <a:buFont typeface="Wingdings" panose="05000000000000000000" pitchFamily="2" charset="2"/>
              <a:buChar char="ü"/>
            </a:pPr>
            <a:r>
              <a:rPr lang="en-US" sz="2400" dirty="0"/>
              <a:t>Ambient light sensors provide precise light detection for a wide range of ambient brightness and are commonly used in LCD backlight control in mobile phones, LCD </a:t>
            </a:r>
            <a:r>
              <a:rPr lang="en-GB" sz="2400" dirty="0"/>
              <a:t>TV/panel, and notebook applications. </a:t>
            </a:r>
          </a:p>
          <a:p>
            <a:pPr marL="342900" indent="-342900">
              <a:buFont typeface="Wingdings" panose="05000000000000000000" pitchFamily="2" charset="2"/>
              <a:buChar char="ü"/>
            </a:pPr>
            <a:r>
              <a:rPr lang="en-US" sz="2400" dirty="0"/>
              <a:t>One way to convert the optical signal is by using </a:t>
            </a:r>
            <a:r>
              <a:rPr lang="en-GB" sz="2400" dirty="0"/>
              <a:t>electro-optical sensors - electronic detectors </a:t>
            </a:r>
            <a:r>
              <a:rPr lang="en-US" sz="2400" dirty="0"/>
              <a:t>that convert light, or a change in light, into an electronic signal. Light has many components that can be sensed, such as the wavelength, the intensity, the polarization and the phase. The interaction of light with matter can be </a:t>
            </a:r>
            <a:r>
              <a:rPr lang="en-GB" sz="2400" dirty="0"/>
              <a:t>quantified by measuring absorbance, reflectance, luminescence and more. </a:t>
            </a:r>
            <a:endParaRPr lang="ar-IQ"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76" y="4653490"/>
            <a:ext cx="3143272" cy="22045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572008"/>
            <a:ext cx="3810000" cy="1993900"/>
          </a:xfrm>
          <a:prstGeom prst="rect">
            <a:avLst/>
          </a:prstGeom>
        </p:spPr>
      </p:pic>
      <p:sp>
        <p:nvSpPr>
          <p:cNvPr id="5" name="Rectangle 4"/>
          <p:cNvSpPr/>
          <p:nvPr/>
        </p:nvSpPr>
        <p:spPr>
          <a:xfrm>
            <a:off x="3701610" y="214291"/>
            <a:ext cx="5037597" cy="461665"/>
          </a:xfrm>
          <a:prstGeom prst="rect">
            <a:avLst/>
          </a:prstGeom>
          <a:noFill/>
        </p:spPr>
        <p:txBody>
          <a:bodyPr wrap="none" lIns="91440" tIns="45720" rIns="91440" bIns="45720">
            <a:spAutoFit/>
          </a:bodyPr>
          <a:lstStyle/>
          <a:p>
            <a:pPr algn="ctr"/>
            <a:r>
              <a:rPr lang="en-US" sz="2400" dirty="0">
                <a:ln w="0"/>
                <a:solidFill>
                  <a:schemeClr val="tx2">
                    <a:lumMod val="75000"/>
                  </a:schemeClr>
                </a:solidFill>
                <a:effectLst>
                  <a:outerShdw blurRad="38100" dist="25400" dir="5400000" algn="ctr" rotWithShape="0">
                    <a:srgbClr val="6E747A">
                      <a:alpha val="43000"/>
                    </a:srgbClr>
                  </a:outerShdw>
                </a:effectLst>
              </a:rPr>
              <a:t>Optical Sensors- Ambient Light Sensors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7241" y="214291"/>
            <a:ext cx="2218877" cy="461665"/>
          </a:xfrm>
          <a:prstGeom prst="rect">
            <a:avLst/>
          </a:prstGeom>
          <a:noFill/>
        </p:spPr>
        <p:txBody>
          <a:bodyPr wrap="none" lIns="91440" tIns="45720" rIns="91440" bIns="45720">
            <a:spAutoFit/>
          </a:bodyPr>
          <a:lstStyle/>
          <a:p>
            <a:pPr algn="ctr"/>
            <a:r>
              <a:rPr lang="en-US" sz="2400" b="1" dirty="0">
                <a:ln w="0"/>
                <a:solidFill>
                  <a:schemeClr val="tx2">
                    <a:lumMod val="75000"/>
                  </a:schemeClr>
                </a:solidFill>
                <a:effectLst>
                  <a:outerShdw blurRad="38100" dist="25400" dir="5400000" algn="ctr" rotWithShape="0">
                    <a:srgbClr val="6E747A">
                      <a:alpha val="43000"/>
                    </a:srgbClr>
                  </a:outerShdw>
                </a:effectLst>
              </a:rPr>
              <a:t>Bio-Nanosensor</a:t>
            </a:r>
            <a:endParaRPr lang="ar-IQ" sz="2400" b="1" dirty="0">
              <a:ln w="0"/>
              <a:solidFill>
                <a:schemeClr val="tx2">
                  <a:lumMod val="75000"/>
                </a:schemeClr>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2"/>
          <a:stretch>
            <a:fillRect/>
          </a:stretch>
        </p:blipFill>
        <p:spPr>
          <a:xfrm>
            <a:off x="6381753" y="2000241"/>
            <a:ext cx="5007828" cy="3464535"/>
          </a:xfrm>
          <a:prstGeom prst="rect">
            <a:avLst/>
          </a:prstGeom>
        </p:spPr>
      </p:pic>
      <p:pic>
        <p:nvPicPr>
          <p:cNvPr id="4" name="Picture 3"/>
          <p:cNvPicPr>
            <a:picLocks noChangeAspect="1"/>
          </p:cNvPicPr>
          <p:nvPr/>
        </p:nvPicPr>
        <p:blipFill>
          <a:blip r:embed="rId3"/>
          <a:stretch>
            <a:fillRect/>
          </a:stretch>
        </p:blipFill>
        <p:spPr>
          <a:xfrm>
            <a:off x="1738282" y="1000109"/>
            <a:ext cx="4642780" cy="405097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1" y="785794"/>
            <a:ext cx="9144000" cy="5016758"/>
          </a:xfrm>
          <a:prstGeom prst="rect">
            <a:avLst/>
          </a:prstGeom>
        </p:spPr>
        <p:txBody>
          <a:bodyPr wrap="square">
            <a:spAutoFit/>
          </a:bodyPr>
          <a:lstStyle/>
          <a:p>
            <a:pPr algn="ctr" rtl="0"/>
            <a:r>
              <a:rPr lang="en-GB" sz="2400" b="1" dirty="0">
                <a:solidFill>
                  <a:schemeClr val="tx2">
                    <a:lumMod val="75000"/>
                  </a:schemeClr>
                </a:solidFill>
                <a:latin typeface="Calibri" panose="020F0502020204030204" pitchFamily="34" charset="0"/>
              </a:rPr>
              <a:t>Biosensors </a:t>
            </a:r>
          </a:p>
          <a:p>
            <a:pPr algn="l" rtl="0"/>
            <a:r>
              <a:rPr lang="en-GB" sz="2800" dirty="0">
                <a:solidFill>
                  <a:srgbClr val="000000"/>
                </a:solidFill>
                <a:latin typeface="Arial" panose="020B0604020202020204" pitchFamily="34" charset="0"/>
              </a:rPr>
              <a:t>•</a:t>
            </a:r>
            <a:r>
              <a:rPr lang="en-GB" sz="2400" dirty="0">
                <a:solidFill>
                  <a:srgbClr val="000000"/>
                </a:solidFill>
                <a:latin typeface="Arial" panose="020B0604020202020204" pitchFamily="34" charset="0"/>
              </a:rPr>
              <a:t> </a:t>
            </a:r>
            <a:r>
              <a:rPr lang="en-GB" sz="2400" dirty="0">
                <a:solidFill>
                  <a:srgbClr val="000000"/>
                </a:solidFill>
                <a:latin typeface="Calibri" panose="020F0502020204030204" pitchFamily="34" charset="0"/>
              </a:rPr>
              <a:t>Biosensor: analytical device  for </a:t>
            </a:r>
            <a:r>
              <a:rPr lang="en-US" sz="2400" dirty="0">
                <a:solidFill>
                  <a:srgbClr val="000000"/>
                </a:solidFill>
                <a:latin typeface="Calibri" panose="020F0502020204030204" pitchFamily="34" charset="0"/>
              </a:rPr>
              <a:t>measurement of a specific </a:t>
            </a:r>
            <a:r>
              <a:rPr lang="en-US" sz="2400" dirty="0" err="1">
                <a:solidFill>
                  <a:srgbClr val="000000"/>
                </a:solidFill>
                <a:latin typeface="Calibri" panose="020F0502020204030204" pitchFamily="34" charset="0"/>
              </a:rPr>
              <a:t>analyte</a:t>
            </a:r>
            <a:r>
              <a:rPr lang="en-US" sz="2400" dirty="0">
                <a:solidFill>
                  <a:srgbClr val="000000"/>
                </a:solidFill>
                <a:latin typeface="Calibri" panose="020F0502020204030204" pitchFamily="34" charset="0"/>
              </a:rPr>
              <a:t> </a:t>
            </a:r>
          </a:p>
          <a:p>
            <a:pPr algn="l" rtl="0"/>
            <a:r>
              <a:rPr lang="en-GB" sz="2400" dirty="0">
                <a:solidFill>
                  <a:srgbClr val="000000"/>
                </a:solidFill>
                <a:latin typeface="Arial" panose="020B0604020202020204" pitchFamily="34" charset="0"/>
              </a:rPr>
              <a:t>•</a:t>
            </a:r>
            <a:r>
              <a:rPr lang="en-GB" sz="2400" dirty="0">
                <a:solidFill>
                  <a:srgbClr val="000000"/>
                </a:solidFill>
                <a:latin typeface="Calibri" panose="020F0502020204030204" pitchFamily="34" charset="0"/>
              </a:rPr>
              <a:t>biological material  +  physicochemical transducer(electrochemical, optical, thermometric, </a:t>
            </a:r>
            <a:r>
              <a:rPr lang="en-GB" sz="2400" dirty="0" err="1">
                <a:solidFill>
                  <a:srgbClr val="000000"/>
                </a:solidFill>
                <a:latin typeface="Calibri" panose="020F0502020204030204" pitchFamily="34" charset="0"/>
              </a:rPr>
              <a:t>piezoelectric,magnetic</a:t>
            </a:r>
            <a:r>
              <a:rPr lang="en-GB" sz="2400" dirty="0">
                <a:solidFill>
                  <a:srgbClr val="000000"/>
                </a:solidFill>
                <a:latin typeface="Calibri" panose="020F0502020204030204" pitchFamily="34" charset="0"/>
              </a:rPr>
              <a:t> or micromechanical) </a:t>
            </a:r>
          </a:p>
          <a:p>
            <a:pPr algn="l" rtl="0"/>
            <a:endParaRPr lang="en-GB" sz="2400" dirty="0">
              <a:solidFill>
                <a:srgbClr val="000000"/>
              </a:solidFill>
              <a:latin typeface="Calibri" panose="020F0502020204030204" pitchFamily="34" charset="0"/>
            </a:endParaRPr>
          </a:p>
          <a:p>
            <a:pPr algn="l"/>
            <a:r>
              <a:rPr lang="en-GB" sz="2400" dirty="0"/>
              <a:t>• </a:t>
            </a:r>
            <a:r>
              <a:rPr lang="en-GB" sz="2400" dirty="0" err="1"/>
              <a:t>Nanomaterials</a:t>
            </a:r>
            <a:r>
              <a:rPr lang="en-GB" sz="2400" dirty="0"/>
              <a:t> and </a:t>
            </a:r>
            <a:r>
              <a:rPr lang="en-GB" sz="2400" dirty="0" err="1"/>
              <a:t>nanosensors</a:t>
            </a:r>
            <a:r>
              <a:rPr lang="en-US" sz="2400" dirty="0"/>
              <a:t> </a:t>
            </a:r>
            <a:r>
              <a:rPr lang="en-GB" sz="2400" dirty="0"/>
              <a:t>increase sensitivity and detection </a:t>
            </a:r>
            <a:r>
              <a:rPr lang="en-US" sz="2400" dirty="0"/>
              <a:t>level to </a:t>
            </a:r>
            <a:r>
              <a:rPr lang="en-US" sz="2400" dirty="0" err="1"/>
              <a:t>pico</a:t>
            </a:r>
            <a:r>
              <a:rPr lang="en-US" sz="2400" dirty="0"/>
              <a:t>-, </a:t>
            </a:r>
            <a:r>
              <a:rPr lang="en-US" sz="2400" dirty="0" err="1"/>
              <a:t>femto</a:t>
            </a:r>
            <a:r>
              <a:rPr lang="en-US" sz="2400" dirty="0"/>
              <a:t>-, </a:t>
            </a:r>
            <a:r>
              <a:rPr lang="en-US" sz="2400" dirty="0" err="1"/>
              <a:t>atto</a:t>
            </a:r>
            <a:r>
              <a:rPr lang="en-US" sz="2400" dirty="0"/>
              <a:t>- and even </a:t>
            </a:r>
            <a:r>
              <a:rPr lang="en-GB" sz="2400" dirty="0" err="1"/>
              <a:t>zepto</a:t>
            </a:r>
            <a:r>
              <a:rPr lang="en-GB" sz="2400" dirty="0"/>
              <a:t>- scales (10^-12-10^-21) – this</a:t>
            </a:r>
            <a:r>
              <a:rPr lang="en-US" sz="2400" dirty="0"/>
              <a:t> </a:t>
            </a:r>
            <a:r>
              <a:rPr lang="en-GB" sz="2400" dirty="0"/>
              <a:t>facilitates helps in early disease detection.  </a:t>
            </a:r>
          </a:p>
          <a:p>
            <a:pPr algn="l"/>
            <a:endParaRPr lang="en-GB" sz="2400" dirty="0"/>
          </a:p>
          <a:p>
            <a:pPr algn="l"/>
            <a:r>
              <a:rPr lang="en-GB" sz="2400" dirty="0"/>
              <a:t>• Biomarkers, molecules with a function indicating physiologic or pathologic state, interact with</a:t>
            </a:r>
            <a:r>
              <a:rPr lang="en-US" sz="2400" dirty="0"/>
              <a:t> specific receptors fixed onto the surface of a biosensor transducer. </a:t>
            </a:r>
          </a:p>
          <a:p>
            <a:pPr algn="l"/>
            <a:r>
              <a:rPr lang="ar-IQ" sz="2800" dirty="0"/>
              <a:t>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63706" y="1214423"/>
            <a:ext cx="7190013" cy="3079149"/>
          </a:xfrm>
          <a:prstGeom prst="rect">
            <a:avLst/>
          </a:prstGeom>
        </p:spPr>
      </p:pic>
      <p:sp>
        <p:nvSpPr>
          <p:cNvPr id="3" name="Rectangle 2"/>
          <p:cNvSpPr/>
          <p:nvPr/>
        </p:nvSpPr>
        <p:spPr>
          <a:xfrm>
            <a:off x="2703568" y="4717728"/>
            <a:ext cx="7035771" cy="1754326"/>
          </a:xfrm>
          <a:prstGeom prst="rect">
            <a:avLst/>
          </a:prstGeom>
        </p:spPr>
        <p:txBody>
          <a:bodyPr wrap="square">
            <a:spAutoFit/>
          </a:bodyPr>
          <a:lstStyle/>
          <a:p>
            <a:pPr algn="ctr"/>
            <a:r>
              <a:rPr lang="en-US" i="1" dirty="0">
                <a:solidFill>
                  <a:srgbClr val="000000"/>
                </a:solidFill>
                <a:latin typeface="Calibri" panose="020F0502020204030204" pitchFamily="34" charset="0"/>
              </a:rPr>
              <a:t>“</a:t>
            </a:r>
            <a:r>
              <a:rPr lang="en-US" b="1" i="1" dirty="0">
                <a:solidFill>
                  <a:srgbClr val="000000"/>
                </a:solidFill>
                <a:latin typeface="Calibri" panose="020F0502020204030204" pitchFamily="34" charset="0"/>
              </a:rPr>
              <a:t>A biosensor is an analytical device incorporating a biological or biologically derived sensing element either intimately</a:t>
            </a:r>
          </a:p>
          <a:p>
            <a:pPr algn="ctr"/>
            <a:r>
              <a:rPr lang="en-US" b="1" i="1" dirty="0">
                <a:solidFill>
                  <a:srgbClr val="000000"/>
                </a:solidFill>
                <a:latin typeface="Calibri" panose="020F0502020204030204" pitchFamily="34" charset="0"/>
              </a:rPr>
              <a:t>associated with or integrated within a physicochemical transducer. The usual aim is to produce a digital electronic signal </a:t>
            </a:r>
          </a:p>
          <a:p>
            <a:pPr algn="ctr"/>
            <a:r>
              <a:rPr lang="en-US" b="1" i="1" dirty="0">
                <a:solidFill>
                  <a:srgbClr val="000000"/>
                </a:solidFill>
                <a:latin typeface="Calibri" panose="020F0502020204030204" pitchFamily="34" charset="0"/>
              </a:rPr>
              <a:t>which is proportional to the concentration of a specific </a:t>
            </a:r>
            <a:r>
              <a:rPr lang="en-US" b="1" i="1" dirty="0" err="1">
                <a:solidFill>
                  <a:srgbClr val="000000"/>
                </a:solidFill>
                <a:latin typeface="Calibri" panose="020F0502020204030204" pitchFamily="34" charset="0"/>
              </a:rPr>
              <a:t>analyte</a:t>
            </a:r>
            <a:r>
              <a:rPr lang="en-US" b="1" i="1" dirty="0">
                <a:solidFill>
                  <a:srgbClr val="000000"/>
                </a:solidFill>
                <a:latin typeface="Calibri" panose="020F0502020204030204" pitchFamily="34" charset="0"/>
              </a:rPr>
              <a:t> or group of </a:t>
            </a:r>
            <a:r>
              <a:rPr lang="en-US" b="1" i="1" dirty="0" err="1">
                <a:solidFill>
                  <a:srgbClr val="000000"/>
                </a:solidFill>
                <a:latin typeface="Calibri" panose="020F0502020204030204" pitchFamily="34" charset="0"/>
              </a:rPr>
              <a:t>analytes</a:t>
            </a:r>
            <a:r>
              <a:rPr lang="en-US" b="1" i="1" dirty="0">
                <a:solidFill>
                  <a:srgbClr val="000000"/>
                </a:solidFill>
                <a:latin typeface="Calibri" panose="020F0502020204030204" pitchFamily="34" charset="0"/>
              </a:rPr>
              <a:t>” </a:t>
            </a:r>
            <a:endParaRPr lang="ar-IQ"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738283" y="785795"/>
            <a:ext cx="8722429" cy="3556691"/>
          </a:xfrm>
          <a:prstGeom prst="rect">
            <a:avLst/>
          </a:prstGeom>
        </p:spPr>
        <p:txBody>
          <a:bodyPr>
            <a:noAutofit/>
          </a:bodyPr>
          <a:lstStyle/>
          <a:p>
            <a:pPr marL="342900" indent="-342900">
              <a:spcBef>
                <a:spcPct val="20000"/>
              </a:spcBef>
              <a:buFont typeface="Arial" pitchFamily="34" charset="0"/>
              <a:buChar char="•"/>
              <a:defRPr/>
            </a:pPr>
            <a:r>
              <a:rPr lang="en-US" sz="2400" dirty="0"/>
              <a:t>Chemical sensors usually contain two basic components connected in series: a chemical (molecular) recognition (receptor) and a physicochemical transducer.  In the majority of chemical sensors, the receptor interacts with the </a:t>
            </a:r>
            <a:r>
              <a:rPr lang="en-US" sz="2400" dirty="0" err="1"/>
              <a:t>analyte</a:t>
            </a:r>
            <a:r>
              <a:rPr lang="en-US" sz="2400" dirty="0"/>
              <a:t> molecules.  As a result, the physical properties are altered in such a way that the appending transducer can gain an electrical signal.  In some cases, a single physical object acts as a receptor and as a transducer. </a:t>
            </a:r>
            <a:endParaRPr lang="ar-IQ" sz="2400" dirty="0"/>
          </a:p>
        </p:txBody>
      </p:sp>
      <p:pic>
        <p:nvPicPr>
          <p:cNvPr id="3" name="Picture 2"/>
          <p:cNvPicPr>
            <a:picLocks noChangeAspect="1"/>
          </p:cNvPicPr>
          <p:nvPr/>
        </p:nvPicPr>
        <p:blipFill>
          <a:blip r:embed="rId2"/>
          <a:stretch>
            <a:fillRect/>
          </a:stretch>
        </p:blipFill>
        <p:spPr>
          <a:xfrm>
            <a:off x="1952596" y="3643314"/>
            <a:ext cx="4826696" cy="2357224"/>
          </a:xfrm>
          <a:prstGeom prst="rect">
            <a:avLst/>
          </a:prstGeom>
        </p:spPr>
      </p:pic>
      <p:sp>
        <p:nvSpPr>
          <p:cNvPr id="4" name="Rectangle 3"/>
          <p:cNvSpPr/>
          <p:nvPr/>
        </p:nvSpPr>
        <p:spPr>
          <a:xfrm>
            <a:off x="6453191" y="4214819"/>
            <a:ext cx="4576549" cy="2031325"/>
          </a:xfrm>
          <a:prstGeom prst="rect">
            <a:avLst/>
          </a:prstGeom>
        </p:spPr>
        <p:txBody>
          <a:bodyPr wrap="square">
            <a:spAutoFit/>
          </a:bodyPr>
          <a:lstStyle/>
          <a:p>
            <a:pPr algn="l" rtl="0"/>
            <a:r>
              <a:rPr lang="en-US" sz="2000" b="1" dirty="0">
                <a:solidFill>
                  <a:srgbClr val="000000"/>
                </a:solidFill>
                <a:latin typeface="Calibri" panose="020F0502020204030204" pitchFamily="34" charset="0"/>
              </a:rPr>
              <a:t> Illustration of </a:t>
            </a:r>
            <a:r>
              <a:rPr lang="en-US" sz="2000" b="1" dirty="0" err="1">
                <a:solidFill>
                  <a:srgbClr val="000000"/>
                </a:solidFill>
                <a:latin typeface="Calibri" panose="020F0502020204030204" pitchFamily="34" charset="0"/>
              </a:rPr>
              <a:t>chemiresistors</a:t>
            </a:r>
            <a:r>
              <a:rPr lang="en-US" sz="2000" b="1" dirty="0">
                <a:solidFill>
                  <a:srgbClr val="000000"/>
                </a:solidFill>
                <a:latin typeface="Calibri" panose="020F0502020204030204" pitchFamily="34" charset="0"/>
              </a:rPr>
              <a:t> with receptors, the binding of bio-molecule with net electrical charges changes the channel conductance. </a:t>
            </a:r>
            <a:endParaRPr lang="en-US" sz="2000" b="1" i="1" dirty="0">
              <a:solidFill>
                <a:srgbClr val="000000"/>
              </a:solidFill>
              <a:latin typeface="Calibri" panose="020F0502020204030204" pitchFamily="34" charset="0"/>
            </a:endParaRPr>
          </a:p>
          <a:p>
            <a:pPr algn="l" rtl="0"/>
            <a:endParaRPr lang="ar-IQ" dirty="0"/>
          </a:p>
          <a:p>
            <a:pPr algn="l" rtl="0"/>
            <a:r>
              <a:rPr lang="ar-IQ" sz="2800" dirty="0">
                <a:solidFill>
                  <a:srgbClr val="000000"/>
                </a:solidFill>
                <a:latin typeface="Calibri" panose="020F0502020204030204" pitchFamily="34" charset="0"/>
              </a:rPr>
              <a:t> </a:t>
            </a:r>
          </a:p>
        </p:txBody>
      </p:sp>
      <p:sp>
        <p:nvSpPr>
          <p:cNvPr id="5" name="Rectangle 4"/>
          <p:cNvSpPr/>
          <p:nvPr/>
        </p:nvSpPr>
        <p:spPr>
          <a:xfrm>
            <a:off x="4310050" y="214291"/>
            <a:ext cx="3004540" cy="461665"/>
          </a:xfrm>
          <a:prstGeom prst="rect">
            <a:avLst/>
          </a:prstGeom>
          <a:noFill/>
        </p:spPr>
        <p:txBody>
          <a:bodyPr wrap="none" lIns="91440" tIns="45720" rIns="91440" bIns="45720">
            <a:spAutoFit/>
          </a:bodyPr>
          <a:lstStyle/>
          <a:p>
            <a:pPr algn="ctr"/>
            <a:r>
              <a:rPr lang="en-US" sz="2400" dirty="0">
                <a:ln w="0"/>
                <a:solidFill>
                  <a:schemeClr val="tx2">
                    <a:lumMod val="75000"/>
                  </a:schemeClr>
                </a:solidFill>
                <a:effectLst>
                  <a:outerShdw blurRad="38100" dist="25400" dir="5400000" algn="ctr" rotWithShape="0">
                    <a:srgbClr val="6E747A">
                      <a:alpha val="43000"/>
                    </a:srgbClr>
                  </a:outerShdw>
                </a:effectLst>
              </a:rPr>
              <a:t>Chemical Nanosensors</a:t>
            </a:r>
            <a:endParaRPr lang="ar-IQ" sz="2400" dirty="0">
              <a:ln w="0"/>
              <a:solidFill>
                <a:schemeClr val="tx2">
                  <a:lumMod val="75000"/>
                </a:schemeClr>
              </a:solidFill>
              <a:effectLst>
                <a:outerShdw blurRad="38100" dist="25400" dir="5400000" algn="ctr" rotWithShape="0">
                  <a:srgbClr val="6E747A">
                    <a:alpha val="43000"/>
                  </a:srgbClr>
                </a:outerShdw>
              </a:effectLs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4298" y="4243494"/>
            <a:ext cx="2366754" cy="2614507"/>
          </a:xfrm>
          <a:prstGeom prst="rect">
            <a:avLst/>
          </a:prstGeom>
        </p:spPr>
      </p:pic>
      <p:sp>
        <p:nvSpPr>
          <p:cNvPr id="3" name="TextBox 2"/>
          <p:cNvSpPr txBox="1"/>
          <p:nvPr/>
        </p:nvSpPr>
        <p:spPr>
          <a:xfrm>
            <a:off x="7739074" y="5214950"/>
            <a:ext cx="2459420" cy="369332"/>
          </a:xfrm>
          <a:prstGeom prst="rect">
            <a:avLst/>
          </a:prstGeom>
          <a:noFill/>
        </p:spPr>
        <p:txBody>
          <a:bodyPr wrap="square" rtlCol="1">
            <a:spAutoFit/>
          </a:bodyPr>
          <a:lstStyle/>
          <a:p>
            <a:r>
              <a:rPr lang="en-US" dirty="0"/>
              <a:t>CNT force sensor</a:t>
            </a:r>
            <a:endParaRPr lang="ar-IQ" dirty="0"/>
          </a:p>
        </p:txBody>
      </p:sp>
      <p:pic>
        <p:nvPicPr>
          <p:cNvPr id="4" name="Picture 3"/>
          <p:cNvPicPr>
            <a:picLocks noChangeAspect="1"/>
          </p:cNvPicPr>
          <p:nvPr/>
        </p:nvPicPr>
        <p:blipFill>
          <a:blip r:embed="rId3"/>
          <a:stretch>
            <a:fillRect/>
          </a:stretch>
        </p:blipFill>
        <p:spPr>
          <a:xfrm>
            <a:off x="5167306" y="571480"/>
            <a:ext cx="2672382" cy="2428540"/>
          </a:xfrm>
          <a:prstGeom prst="rect">
            <a:avLst/>
          </a:prstGeom>
        </p:spPr>
      </p:pic>
      <p:sp>
        <p:nvSpPr>
          <p:cNvPr id="5" name="Rectangle 4"/>
          <p:cNvSpPr/>
          <p:nvPr/>
        </p:nvSpPr>
        <p:spPr>
          <a:xfrm>
            <a:off x="4381488" y="3000372"/>
            <a:ext cx="5786478" cy="923330"/>
          </a:xfrm>
          <a:prstGeom prst="rect">
            <a:avLst/>
          </a:prstGeom>
        </p:spPr>
        <p:txBody>
          <a:bodyPr wrap="square">
            <a:spAutoFit/>
          </a:bodyPr>
          <a:lstStyle/>
          <a:p>
            <a:pPr algn="l"/>
            <a:r>
              <a:rPr lang="en-US" b="1" dirty="0" err="1">
                <a:latin typeface="Arial,Bold"/>
              </a:rPr>
              <a:t>Nanoindentor</a:t>
            </a:r>
            <a:r>
              <a:rPr lang="en-US" dirty="0" err="1">
                <a:latin typeface="Arial" panose="020B0604020202020204" pitchFamily="34" charset="0"/>
              </a:rPr>
              <a:t>:The</a:t>
            </a:r>
            <a:r>
              <a:rPr lang="en-US" dirty="0">
                <a:latin typeface="Arial" panose="020B0604020202020204" pitchFamily="34" charset="0"/>
              </a:rPr>
              <a:t> force range is up to 500 </a:t>
            </a:r>
            <a:r>
              <a:rPr lang="en-US" dirty="0" err="1">
                <a:latin typeface="Arial" panose="020B0604020202020204" pitchFamily="34" charset="0"/>
              </a:rPr>
              <a:t>μN</a:t>
            </a:r>
            <a:r>
              <a:rPr lang="en-US" dirty="0">
                <a:latin typeface="Arial" panose="020B0604020202020204" pitchFamily="34" charset="0"/>
              </a:rPr>
              <a:t> and 1 </a:t>
            </a:r>
            <a:r>
              <a:rPr lang="en-US" dirty="0" err="1">
                <a:latin typeface="Arial" panose="020B0604020202020204" pitchFamily="34" charset="0"/>
              </a:rPr>
              <a:t>mN</a:t>
            </a:r>
            <a:r>
              <a:rPr lang="en-US" dirty="0">
                <a:latin typeface="Arial" panose="020B0604020202020204" pitchFamily="34" charset="0"/>
              </a:rPr>
              <a:t> for the two main designs, with a force resolution of to </a:t>
            </a:r>
            <a:r>
              <a:rPr lang="el-GR" dirty="0">
                <a:latin typeface="Arial" panose="020B0604020202020204" pitchFamily="34" charset="0"/>
              </a:rPr>
              <a:t>0.3 μ</a:t>
            </a:r>
            <a:r>
              <a:rPr lang="en-GB" dirty="0">
                <a:latin typeface="Arial" panose="020B0604020202020204" pitchFamily="34" charset="0"/>
              </a:rPr>
              <a:t>N.</a:t>
            </a:r>
            <a:endParaRPr lang="ar-IQ" dirty="0"/>
          </a:p>
        </p:txBody>
      </p:sp>
      <p:sp>
        <p:nvSpPr>
          <p:cNvPr id="6" name="Rectangle 5"/>
          <p:cNvSpPr/>
          <p:nvPr/>
        </p:nvSpPr>
        <p:spPr>
          <a:xfrm>
            <a:off x="4238612" y="1"/>
            <a:ext cx="2919132" cy="461665"/>
          </a:xfrm>
          <a:prstGeom prst="rect">
            <a:avLst/>
          </a:prstGeom>
          <a:noFill/>
        </p:spPr>
        <p:txBody>
          <a:bodyPr wrap="none" lIns="91440" tIns="45720" rIns="91440" bIns="45720">
            <a:spAutoFit/>
          </a:bodyPr>
          <a:lstStyle/>
          <a:p>
            <a:pPr algn="ctr"/>
            <a:r>
              <a:rPr lang="en-US" sz="2400" b="1" dirty="0">
                <a:ln w="0"/>
                <a:solidFill>
                  <a:schemeClr val="tx2">
                    <a:lumMod val="75000"/>
                  </a:schemeClr>
                </a:solidFill>
                <a:effectLst>
                  <a:outerShdw blurRad="38100" dist="25400" dir="5400000" algn="ctr" rotWithShape="0">
                    <a:srgbClr val="6E747A">
                      <a:alpha val="43000"/>
                    </a:srgbClr>
                  </a:outerShdw>
                </a:effectLst>
              </a:rPr>
              <a:t>Physical Nanosensors</a:t>
            </a:r>
          </a:p>
        </p:txBody>
      </p:sp>
      <p:sp>
        <p:nvSpPr>
          <p:cNvPr id="7" name="TextBox 6"/>
          <p:cNvSpPr txBox="1"/>
          <p:nvPr/>
        </p:nvSpPr>
        <p:spPr>
          <a:xfrm>
            <a:off x="1952597" y="500043"/>
            <a:ext cx="3160539" cy="4893647"/>
          </a:xfrm>
          <a:prstGeom prst="rect">
            <a:avLst/>
          </a:prstGeom>
          <a:noFill/>
        </p:spPr>
        <p:txBody>
          <a:bodyPr wrap="square" rtlCol="1">
            <a:spAutoFit/>
          </a:bodyPr>
          <a:lstStyle/>
          <a:p>
            <a:pPr marL="342900" indent="-342900">
              <a:buFont typeface="Wingdings" panose="05000000000000000000" pitchFamily="2" charset="2"/>
              <a:buChar char="ü"/>
            </a:pPr>
            <a:r>
              <a:rPr lang="en-US" sz="2400" dirty="0"/>
              <a:t>The physical </a:t>
            </a:r>
            <a:r>
              <a:rPr lang="en-US" sz="2400" dirty="0" err="1"/>
              <a:t>nanosensor</a:t>
            </a:r>
            <a:r>
              <a:rPr lang="en-US" sz="2400" dirty="0"/>
              <a:t> sense the environmental physical change such as</a:t>
            </a:r>
          </a:p>
          <a:p>
            <a:pPr marL="342900" indent="-342900">
              <a:buFont typeface="Wingdings" panose="05000000000000000000" pitchFamily="2" charset="2"/>
              <a:buChar char="ü"/>
            </a:pPr>
            <a:r>
              <a:rPr lang="en-US" sz="2400" dirty="0"/>
              <a:t>Force </a:t>
            </a:r>
          </a:p>
          <a:p>
            <a:pPr marL="342900" indent="-342900">
              <a:buFont typeface="Wingdings" panose="05000000000000000000" pitchFamily="2" charset="2"/>
              <a:buChar char="ü"/>
            </a:pPr>
            <a:r>
              <a:rPr lang="en-US" sz="2400" dirty="0"/>
              <a:t>Acceleration</a:t>
            </a:r>
          </a:p>
          <a:p>
            <a:pPr marL="342900" indent="-342900">
              <a:buFont typeface="Wingdings" panose="05000000000000000000" pitchFamily="2" charset="2"/>
              <a:buChar char="ü"/>
            </a:pPr>
            <a:r>
              <a:rPr lang="en-US" sz="2400" dirty="0"/>
              <a:t>Flow rate</a:t>
            </a:r>
          </a:p>
          <a:p>
            <a:pPr marL="342900" indent="-342900">
              <a:buFont typeface="Wingdings" panose="05000000000000000000" pitchFamily="2" charset="2"/>
              <a:buChar char="ü"/>
            </a:pPr>
            <a:r>
              <a:rPr lang="en-US" sz="2400" dirty="0"/>
              <a:t>Mass </a:t>
            </a:r>
          </a:p>
          <a:p>
            <a:pPr marL="342900" indent="-342900">
              <a:buFont typeface="Wingdings" panose="05000000000000000000" pitchFamily="2" charset="2"/>
              <a:buChar char="ü"/>
            </a:pPr>
            <a:r>
              <a:rPr lang="en-US" sz="2400" dirty="0"/>
              <a:t>Volume </a:t>
            </a:r>
          </a:p>
          <a:p>
            <a:pPr marL="342900" indent="-342900">
              <a:buFont typeface="Wingdings" panose="05000000000000000000" pitchFamily="2" charset="2"/>
              <a:buChar char="ü"/>
            </a:pPr>
            <a:r>
              <a:rPr lang="en-US" sz="2400" dirty="0"/>
              <a:t>Density</a:t>
            </a:r>
          </a:p>
          <a:p>
            <a:pPr marL="342900" indent="-342900">
              <a:buFont typeface="Wingdings" panose="05000000000000000000" pitchFamily="2" charset="2"/>
              <a:buChar char="ü"/>
            </a:pPr>
            <a:r>
              <a:rPr lang="en-US" sz="2400" dirty="0"/>
              <a:t>pressure</a:t>
            </a:r>
          </a:p>
          <a:p>
            <a:pPr marL="342900" indent="-342900">
              <a:buFont typeface="Wingdings" panose="05000000000000000000" pitchFamily="2" charset="2"/>
              <a:buChar char="ü"/>
            </a:pPr>
            <a:endParaRPr lang="ar-IQ" sz="2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8104" y="1071547"/>
            <a:ext cx="7573385" cy="5499667"/>
          </a:xfrm>
          <a:prstGeom prst="rect">
            <a:avLst/>
          </a:prstGeom>
        </p:spPr>
      </p:pic>
      <p:sp>
        <p:nvSpPr>
          <p:cNvPr id="3" name="Rectangle 2"/>
          <p:cNvSpPr/>
          <p:nvPr/>
        </p:nvSpPr>
        <p:spPr>
          <a:xfrm>
            <a:off x="4065150" y="1"/>
            <a:ext cx="3810209" cy="461665"/>
          </a:xfrm>
          <a:prstGeom prst="rect">
            <a:avLst/>
          </a:prstGeom>
          <a:noFill/>
        </p:spPr>
        <p:txBody>
          <a:bodyPr wrap="none" lIns="91440" tIns="45720" rIns="91440" bIns="45720">
            <a:spAutoFit/>
          </a:bodyPr>
          <a:lstStyle/>
          <a:p>
            <a:pPr algn="ctr"/>
            <a:r>
              <a:rPr lang="en-US" sz="2400" b="1" dirty="0">
                <a:ln w="0"/>
                <a:solidFill>
                  <a:schemeClr val="tx2">
                    <a:lumMod val="75000"/>
                  </a:schemeClr>
                </a:solidFill>
                <a:effectLst>
                  <a:outerShdw blurRad="38100" dist="25400" dir="5400000" algn="ctr" rotWithShape="0">
                    <a:srgbClr val="6E747A">
                      <a:alpha val="43000"/>
                    </a:srgbClr>
                  </a:outerShdw>
                </a:effectLst>
              </a:rPr>
              <a:t>Applications of Nanosensors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481E1-6362-4448-9384-EE488300EE86}"/>
              </a:ext>
            </a:extLst>
          </p:cNvPr>
          <p:cNvPicPr>
            <a:picLocks noChangeAspect="1"/>
          </p:cNvPicPr>
          <p:nvPr/>
        </p:nvPicPr>
        <p:blipFill>
          <a:blip r:embed="rId2"/>
          <a:stretch>
            <a:fillRect/>
          </a:stretch>
        </p:blipFill>
        <p:spPr>
          <a:xfrm>
            <a:off x="2183908" y="1158397"/>
            <a:ext cx="8076090" cy="5508593"/>
          </a:xfrm>
          <a:prstGeom prst="rect">
            <a:avLst/>
          </a:prstGeom>
        </p:spPr>
      </p:pic>
      <p:sp>
        <p:nvSpPr>
          <p:cNvPr id="4" name="Rectangle 3">
            <a:extLst>
              <a:ext uri="{FF2B5EF4-FFF2-40B4-BE49-F238E27FC236}">
                <a16:creationId xmlns:a16="http://schemas.microsoft.com/office/drawing/2014/main" id="{9ACEBFB3-3064-4983-88EC-C361E40380B0}"/>
              </a:ext>
            </a:extLst>
          </p:cNvPr>
          <p:cNvSpPr/>
          <p:nvPr/>
        </p:nvSpPr>
        <p:spPr>
          <a:xfrm>
            <a:off x="4851911" y="161986"/>
            <a:ext cx="2488182" cy="523220"/>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2800" b="1" dirty="0">
                <a:ln w="0"/>
                <a:solidFill>
                  <a:schemeClr val="tx1"/>
                </a:solidFill>
                <a:latin typeface="Times New Roman" panose="02020603050405020304" pitchFamily="18" charset="0"/>
                <a:cs typeface="Times New Roman" panose="02020603050405020304" pitchFamily="18" charset="0"/>
              </a:rPr>
              <a:t>LOAD CELLS</a:t>
            </a:r>
          </a:p>
        </p:txBody>
      </p:sp>
    </p:spTree>
    <p:extLst>
      <p:ext uri="{BB962C8B-B14F-4D97-AF65-F5344CB8AC3E}">
        <p14:creationId xmlns:p14="http://schemas.microsoft.com/office/powerpoint/2010/main" val="22802624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39482-E614-49BA-A37C-EBC81223418B}"/>
              </a:ext>
            </a:extLst>
          </p:cNvPr>
          <p:cNvPicPr>
            <a:picLocks noChangeAspect="1"/>
          </p:cNvPicPr>
          <p:nvPr/>
        </p:nvPicPr>
        <p:blipFill>
          <a:blip r:embed="rId2"/>
          <a:stretch>
            <a:fillRect/>
          </a:stretch>
        </p:blipFill>
        <p:spPr>
          <a:xfrm>
            <a:off x="1304925" y="404812"/>
            <a:ext cx="9582150" cy="6048375"/>
          </a:xfrm>
          <a:prstGeom prst="rect">
            <a:avLst/>
          </a:prstGeom>
        </p:spPr>
      </p:pic>
    </p:spTree>
    <p:extLst>
      <p:ext uri="{BB962C8B-B14F-4D97-AF65-F5344CB8AC3E}">
        <p14:creationId xmlns:p14="http://schemas.microsoft.com/office/powerpoint/2010/main" val="314366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Torque/force sensors</a:t>
            </a:r>
          </a:p>
        </p:txBody>
      </p:sp>
      <p:sp>
        <p:nvSpPr>
          <p:cNvPr id="3" name="Content Placeholder 2"/>
          <p:cNvSpPr>
            <a:spLocks noGrp="1"/>
          </p:cNvSpPr>
          <p:nvPr>
            <p:ph idx="1"/>
          </p:nvPr>
        </p:nvSpPr>
        <p:spPr/>
        <p:txBody>
          <a:bodyPr/>
          <a:lstStyle/>
          <a:p>
            <a:r>
              <a:rPr lang="en-US" dirty="0"/>
              <a:t>A force torque (FT) sensor is an </a:t>
            </a:r>
            <a:r>
              <a:rPr lang="en-US" b="1" dirty="0"/>
              <a:t>electronic device that is designed to monitor, detect, record and regulate linear and rotational forces exerted upon it</a:t>
            </a:r>
            <a:r>
              <a:rPr lang="en-US" dirty="0"/>
              <a:t>.</a:t>
            </a:r>
          </a:p>
        </p:txBody>
      </p:sp>
      <p:pic>
        <p:nvPicPr>
          <p:cNvPr id="4" name="Picture 3"/>
          <p:cNvPicPr>
            <a:picLocks noChangeAspect="1"/>
          </p:cNvPicPr>
          <p:nvPr/>
        </p:nvPicPr>
        <p:blipFill>
          <a:blip r:embed="rId2"/>
          <a:stretch>
            <a:fillRect/>
          </a:stretch>
        </p:blipFill>
        <p:spPr>
          <a:xfrm>
            <a:off x="3473824" y="3313579"/>
            <a:ext cx="4572000" cy="2705100"/>
          </a:xfrm>
          <a:prstGeom prst="rect">
            <a:avLst/>
          </a:prstGeom>
        </p:spPr>
      </p:pic>
    </p:spTree>
    <p:extLst>
      <p:ext uri="{BB962C8B-B14F-4D97-AF65-F5344CB8AC3E}">
        <p14:creationId xmlns:p14="http://schemas.microsoft.com/office/powerpoint/2010/main" val="3669555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B1D6EA-5FBC-4380-A82A-835416F8D1D2}"/>
              </a:ext>
            </a:extLst>
          </p:cNvPr>
          <p:cNvPicPr>
            <a:picLocks noChangeAspect="1"/>
          </p:cNvPicPr>
          <p:nvPr/>
        </p:nvPicPr>
        <p:blipFill>
          <a:blip r:embed="rId2"/>
          <a:stretch>
            <a:fillRect/>
          </a:stretch>
        </p:blipFill>
        <p:spPr>
          <a:xfrm>
            <a:off x="1266825" y="519112"/>
            <a:ext cx="9658350" cy="5819775"/>
          </a:xfrm>
          <a:prstGeom prst="rect">
            <a:avLst/>
          </a:prstGeom>
        </p:spPr>
      </p:pic>
    </p:spTree>
    <p:extLst>
      <p:ext uri="{BB962C8B-B14F-4D97-AF65-F5344CB8AC3E}">
        <p14:creationId xmlns:p14="http://schemas.microsoft.com/office/powerpoint/2010/main" val="40833589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B853C-92EE-4D80-B9CC-97C121131944}"/>
              </a:ext>
            </a:extLst>
          </p:cNvPr>
          <p:cNvPicPr>
            <a:picLocks noChangeAspect="1"/>
          </p:cNvPicPr>
          <p:nvPr/>
        </p:nvPicPr>
        <p:blipFill>
          <a:blip r:embed="rId2"/>
          <a:stretch>
            <a:fillRect/>
          </a:stretch>
        </p:blipFill>
        <p:spPr>
          <a:xfrm>
            <a:off x="1176337" y="504825"/>
            <a:ext cx="9839325" cy="5848350"/>
          </a:xfrm>
          <a:prstGeom prst="rect">
            <a:avLst/>
          </a:prstGeom>
        </p:spPr>
      </p:pic>
    </p:spTree>
    <p:extLst>
      <p:ext uri="{BB962C8B-B14F-4D97-AF65-F5344CB8AC3E}">
        <p14:creationId xmlns:p14="http://schemas.microsoft.com/office/powerpoint/2010/main" val="1699112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4F15C-815A-4739-AFB3-495206F28797}"/>
              </a:ext>
            </a:extLst>
          </p:cNvPr>
          <p:cNvPicPr>
            <a:picLocks noChangeAspect="1"/>
          </p:cNvPicPr>
          <p:nvPr/>
        </p:nvPicPr>
        <p:blipFill>
          <a:blip r:embed="rId2"/>
          <a:stretch>
            <a:fillRect/>
          </a:stretch>
        </p:blipFill>
        <p:spPr>
          <a:xfrm>
            <a:off x="1314450" y="128587"/>
            <a:ext cx="9563100" cy="6600825"/>
          </a:xfrm>
          <a:prstGeom prst="rect">
            <a:avLst/>
          </a:prstGeom>
        </p:spPr>
      </p:pic>
    </p:spTree>
    <p:extLst>
      <p:ext uri="{BB962C8B-B14F-4D97-AF65-F5344CB8AC3E}">
        <p14:creationId xmlns:p14="http://schemas.microsoft.com/office/powerpoint/2010/main" val="1099743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F38C7-2585-402D-8264-354D8D66B289}"/>
              </a:ext>
            </a:extLst>
          </p:cNvPr>
          <p:cNvPicPr>
            <a:picLocks noChangeAspect="1"/>
          </p:cNvPicPr>
          <p:nvPr/>
        </p:nvPicPr>
        <p:blipFill>
          <a:blip r:embed="rId2"/>
          <a:stretch>
            <a:fillRect/>
          </a:stretch>
        </p:blipFill>
        <p:spPr>
          <a:xfrm>
            <a:off x="1181100" y="381000"/>
            <a:ext cx="9829800" cy="6096000"/>
          </a:xfrm>
          <a:prstGeom prst="rect">
            <a:avLst/>
          </a:prstGeom>
        </p:spPr>
      </p:pic>
    </p:spTree>
    <p:extLst>
      <p:ext uri="{BB962C8B-B14F-4D97-AF65-F5344CB8AC3E}">
        <p14:creationId xmlns:p14="http://schemas.microsoft.com/office/powerpoint/2010/main" val="1500920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960796-3036-4E23-91A6-BEFD72ACF017}"/>
              </a:ext>
            </a:extLst>
          </p:cNvPr>
          <p:cNvPicPr>
            <a:picLocks noChangeAspect="1"/>
          </p:cNvPicPr>
          <p:nvPr/>
        </p:nvPicPr>
        <p:blipFill>
          <a:blip r:embed="rId2"/>
          <a:stretch>
            <a:fillRect/>
          </a:stretch>
        </p:blipFill>
        <p:spPr>
          <a:xfrm>
            <a:off x="1633537" y="1143000"/>
            <a:ext cx="8924925" cy="4572000"/>
          </a:xfrm>
          <a:prstGeom prst="rect">
            <a:avLst/>
          </a:prstGeom>
        </p:spPr>
      </p:pic>
    </p:spTree>
    <p:extLst>
      <p:ext uri="{BB962C8B-B14F-4D97-AF65-F5344CB8AC3E}">
        <p14:creationId xmlns:p14="http://schemas.microsoft.com/office/powerpoint/2010/main" val="1903417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15995-A4D7-4D8D-9B53-E8967505CD14}"/>
              </a:ext>
            </a:extLst>
          </p:cNvPr>
          <p:cNvPicPr>
            <a:picLocks noChangeAspect="1"/>
          </p:cNvPicPr>
          <p:nvPr/>
        </p:nvPicPr>
        <p:blipFill>
          <a:blip r:embed="rId2"/>
          <a:stretch>
            <a:fillRect/>
          </a:stretch>
        </p:blipFill>
        <p:spPr>
          <a:xfrm>
            <a:off x="1733550" y="566737"/>
            <a:ext cx="8724900" cy="5724525"/>
          </a:xfrm>
          <a:prstGeom prst="rect">
            <a:avLst/>
          </a:prstGeom>
        </p:spPr>
      </p:pic>
    </p:spTree>
    <p:extLst>
      <p:ext uri="{BB962C8B-B14F-4D97-AF65-F5344CB8AC3E}">
        <p14:creationId xmlns:p14="http://schemas.microsoft.com/office/powerpoint/2010/main" val="17590553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C9190-B11F-4D89-BED2-08538941A18F}"/>
              </a:ext>
            </a:extLst>
          </p:cNvPr>
          <p:cNvPicPr>
            <a:picLocks noChangeAspect="1"/>
          </p:cNvPicPr>
          <p:nvPr/>
        </p:nvPicPr>
        <p:blipFill>
          <a:blip r:embed="rId2"/>
          <a:stretch>
            <a:fillRect/>
          </a:stretch>
        </p:blipFill>
        <p:spPr>
          <a:xfrm>
            <a:off x="1081087" y="366712"/>
            <a:ext cx="10029825" cy="6124575"/>
          </a:xfrm>
          <a:prstGeom prst="rect">
            <a:avLst/>
          </a:prstGeom>
        </p:spPr>
      </p:pic>
    </p:spTree>
    <p:extLst>
      <p:ext uri="{BB962C8B-B14F-4D97-AF65-F5344CB8AC3E}">
        <p14:creationId xmlns:p14="http://schemas.microsoft.com/office/powerpoint/2010/main" val="27785468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135DB-C322-43D9-AE32-F6F40A2CB541}"/>
              </a:ext>
            </a:extLst>
          </p:cNvPr>
          <p:cNvPicPr>
            <a:picLocks noChangeAspect="1"/>
          </p:cNvPicPr>
          <p:nvPr/>
        </p:nvPicPr>
        <p:blipFill>
          <a:blip r:embed="rId2"/>
          <a:stretch>
            <a:fillRect/>
          </a:stretch>
        </p:blipFill>
        <p:spPr>
          <a:xfrm>
            <a:off x="1085850" y="147637"/>
            <a:ext cx="10020300" cy="6562725"/>
          </a:xfrm>
          <a:prstGeom prst="rect">
            <a:avLst/>
          </a:prstGeom>
        </p:spPr>
      </p:pic>
    </p:spTree>
    <p:extLst>
      <p:ext uri="{BB962C8B-B14F-4D97-AF65-F5344CB8AC3E}">
        <p14:creationId xmlns:p14="http://schemas.microsoft.com/office/powerpoint/2010/main" val="606329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E3F7D-BDEA-48F2-914E-FEA4426EB0FD}"/>
              </a:ext>
            </a:extLst>
          </p:cNvPr>
          <p:cNvPicPr>
            <a:picLocks noChangeAspect="1"/>
          </p:cNvPicPr>
          <p:nvPr/>
        </p:nvPicPr>
        <p:blipFill>
          <a:blip r:embed="rId2"/>
          <a:stretch>
            <a:fillRect/>
          </a:stretch>
        </p:blipFill>
        <p:spPr>
          <a:xfrm>
            <a:off x="1128712" y="300037"/>
            <a:ext cx="9934575" cy="6257925"/>
          </a:xfrm>
          <a:prstGeom prst="rect">
            <a:avLst/>
          </a:prstGeom>
        </p:spPr>
      </p:pic>
    </p:spTree>
    <p:extLst>
      <p:ext uri="{BB962C8B-B14F-4D97-AF65-F5344CB8AC3E}">
        <p14:creationId xmlns:p14="http://schemas.microsoft.com/office/powerpoint/2010/main" val="534265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42848-B05D-4366-9AC1-80569F132A3A}"/>
              </a:ext>
            </a:extLst>
          </p:cNvPr>
          <p:cNvPicPr>
            <a:picLocks noChangeAspect="1"/>
          </p:cNvPicPr>
          <p:nvPr/>
        </p:nvPicPr>
        <p:blipFill>
          <a:blip r:embed="rId2"/>
          <a:stretch>
            <a:fillRect/>
          </a:stretch>
        </p:blipFill>
        <p:spPr>
          <a:xfrm>
            <a:off x="1214437" y="561975"/>
            <a:ext cx="9763125" cy="5734050"/>
          </a:xfrm>
          <a:prstGeom prst="rect">
            <a:avLst/>
          </a:prstGeom>
        </p:spPr>
      </p:pic>
    </p:spTree>
    <p:extLst>
      <p:ext uri="{BB962C8B-B14F-4D97-AF65-F5344CB8AC3E}">
        <p14:creationId xmlns:p14="http://schemas.microsoft.com/office/powerpoint/2010/main" val="124107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Torque/force sensors</a:t>
            </a:r>
          </a:p>
        </p:txBody>
      </p:sp>
      <p:sp>
        <p:nvSpPr>
          <p:cNvPr id="3" name="Content Placeholder 2"/>
          <p:cNvSpPr>
            <a:spLocks noGrp="1"/>
          </p:cNvSpPr>
          <p:nvPr>
            <p:ph idx="1"/>
          </p:nvPr>
        </p:nvSpPr>
        <p:spPr/>
        <p:txBody>
          <a:bodyPr/>
          <a:lstStyle/>
          <a:p>
            <a:r>
              <a:rPr lang="en-US" dirty="0"/>
              <a:t>Wiedemann effect is </a:t>
            </a:r>
            <a:r>
              <a:rPr lang="en-US" dirty="0">
                <a:solidFill>
                  <a:srgbClr val="FF0000"/>
                </a:solidFill>
              </a:rPr>
              <a:t>used to develop the torque/force sensors</a:t>
            </a:r>
            <a:r>
              <a:rPr lang="en-US" dirty="0"/>
              <a:t>. </a:t>
            </a:r>
          </a:p>
          <a:p>
            <a:r>
              <a:rPr lang="en-US" dirty="0"/>
              <a:t>In such sensors, The twisting of a </a:t>
            </a:r>
            <a:r>
              <a:rPr lang="en-US" dirty="0">
                <a:solidFill>
                  <a:srgbClr val="FF0000"/>
                </a:solidFill>
              </a:rPr>
              <a:t>ferromagnetic rod </a:t>
            </a:r>
            <a:r>
              <a:rPr lang="en-US" dirty="0"/>
              <a:t>through which an </a:t>
            </a:r>
            <a:r>
              <a:rPr lang="en-US" dirty="0">
                <a:solidFill>
                  <a:srgbClr val="FF0000"/>
                </a:solidFill>
              </a:rPr>
              <a:t>electric current is flowing when the rod is placed in a longitudinal magnetic field </a:t>
            </a:r>
          </a:p>
        </p:txBody>
      </p:sp>
    </p:spTree>
    <p:extLst>
      <p:ext uri="{BB962C8B-B14F-4D97-AF65-F5344CB8AC3E}">
        <p14:creationId xmlns:p14="http://schemas.microsoft.com/office/powerpoint/2010/main" val="1304813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B329A-B2BF-4C20-AE66-15765FB89DFE}"/>
              </a:ext>
            </a:extLst>
          </p:cNvPr>
          <p:cNvPicPr>
            <a:picLocks noChangeAspect="1"/>
          </p:cNvPicPr>
          <p:nvPr/>
        </p:nvPicPr>
        <p:blipFill>
          <a:blip r:embed="rId2"/>
          <a:stretch>
            <a:fillRect/>
          </a:stretch>
        </p:blipFill>
        <p:spPr>
          <a:xfrm>
            <a:off x="1352550" y="271462"/>
            <a:ext cx="9486900" cy="6315075"/>
          </a:xfrm>
          <a:prstGeom prst="rect">
            <a:avLst/>
          </a:prstGeom>
        </p:spPr>
      </p:pic>
    </p:spTree>
    <p:extLst>
      <p:ext uri="{BB962C8B-B14F-4D97-AF65-F5344CB8AC3E}">
        <p14:creationId xmlns:p14="http://schemas.microsoft.com/office/powerpoint/2010/main" val="9441081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EE020-76A0-4D49-9993-6A6A8DB7C554}"/>
              </a:ext>
            </a:extLst>
          </p:cNvPr>
          <p:cNvPicPr>
            <a:picLocks noChangeAspect="1"/>
          </p:cNvPicPr>
          <p:nvPr/>
        </p:nvPicPr>
        <p:blipFill>
          <a:blip r:embed="rId2"/>
          <a:stretch>
            <a:fillRect/>
          </a:stretch>
        </p:blipFill>
        <p:spPr>
          <a:xfrm>
            <a:off x="1181100" y="552450"/>
            <a:ext cx="9829800" cy="5753100"/>
          </a:xfrm>
          <a:prstGeom prst="rect">
            <a:avLst/>
          </a:prstGeom>
        </p:spPr>
      </p:pic>
    </p:spTree>
    <p:extLst>
      <p:ext uri="{BB962C8B-B14F-4D97-AF65-F5344CB8AC3E}">
        <p14:creationId xmlns:p14="http://schemas.microsoft.com/office/powerpoint/2010/main" val="2334978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6BDEF-9452-4DF6-BB2B-8D57BD75826D}"/>
              </a:ext>
            </a:extLst>
          </p:cNvPr>
          <p:cNvPicPr>
            <a:picLocks noChangeAspect="1"/>
          </p:cNvPicPr>
          <p:nvPr/>
        </p:nvPicPr>
        <p:blipFill>
          <a:blip r:embed="rId2"/>
          <a:stretch>
            <a:fillRect/>
          </a:stretch>
        </p:blipFill>
        <p:spPr>
          <a:xfrm>
            <a:off x="1585912" y="433387"/>
            <a:ext cx="9020175" cy="5991225"/>
          </a:xfrm>
          <a:prstGeom prst="rect">
            <a:avLst/>
          </a:prstGeom>
        </p:spPr>
      </p:pic>
    </p:spTree>
    <p:extLst>
      <p:ext uri="{BB962C8B-B14F-4D97-AF65-F5344CB8AC3E}">
        <p14:creationId xmlns:p14="http://schemas.microsoft.com/office/powerpoint/2010/main" val="17624641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9EED6-CFAC-487D-A46F-BFED452E6A58}"/>
              </a:ext>
            </a:extLst>
          </p:cNvPr>
          <p:cNvPicPr>
            <a:picLocks noChangeAspect="1"/>
          </p:cNvPicPr>
          <p:nvPr/>
        </p:nvPicPr>
        <p:blipFill>
          <a:blip r:embed="rId2"/>
          <a:stretch>
            <a:fillRect/>
          </a:stretch>
        </p:blipFill>
        <p:spPr>
          <a:xfrm>
            <a:off x="1171575" y="266700"/>
            <a:ext cx="9848850" cy="6324600"/>
          </a:xfrm>
          <a:prstGeom prst="rect">
            <a:avLst/>
          </a:prstGeom>
        </p:spPr>
      </p:pic>
    </p:spTree>
    <p:extLst>
      <p:ext uri="{BB962C8B-B14F-4D97-AF65-F5344CB8AC3E}">
        <p14:creationId xmlns:p14="http://schemas.microsoft.com/office/powerpoint/2010/main" val="26472590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2440B-35E0-47E1-8CC0-5A9BA614459D}"/>
              </a:ext>
            </a:extLst>
          </p:cNvPr>
          <p:cNvPicPr>
            <a:picLocks noChangeAspect="1"/>
          </p:cNvPicPr>
          <p:nvPr/>
        </p:nvPicPr>
        <p:blipFill>
          <a:blip r:embed="rId2"/>
          <a:stretch>
            <a:fillRect/>
          </a:stretch>
        </p:blipFill>
        <p:spPr>
          <a:xfrm>
            <a:off x="1824037" y="338137"/>
            <a:ext cx="8543925" cy="6181725"/>
          </a:xfrm>
          <a:prstGeom prst="rect">
            <a:avLst/>
          </a:prstGeom>
        </p:spPr>
      </p:pic>
    </p:spTree>
    <p:extLst>
      <p:ext uri="{BB962C8B-B14F-4D97-AF65-F5344CB8AC3E}">
        <p14:creationId xmlns:p14="http://schemas.microsoft.com/office/powerpoint/2010/main" val="18681265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A79E5-7C02-49DE-8D60-6BD97A887268}"/>
              </a:ext>
            </a:extLst>
          </p:cNvPr>
          <p:cNvPicPr>
            <a:picLocks noChangeAspect="1"/>
          </p:cNvPicPr>
          <p:nvPr/>
        </p:nvPicPr>
        <p:blipFill>
          <a:blip r:embed="rId2"/>
          <a:stretch>
            <a:fillRect/>
          </a:stretch>
        </p:blipFill>
        <p:spPr>
          <a:xfrm>
            <a:off x="1390650" y="214312"/>
            <a:ext cx="9410700" cy="6429375"/>
          </a:xfrm>
          <a:prstGeom prst="rect">
            <a:avLst/>
          </a:prstGeom>
        </p:spPr>
      </p:pic>
    </p:spTree>
    <p:extLst>
      <p:ext uri="{BB962C8B-B14F-4D97-AF65-F5344CB8AC3E}">
        <p14:creationId xmlns:p14="http://schemas.microsoft.com/office/powerpoint/2010/main" val="2317720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C1B740-41E6-49E0-94BB-CDC259CE44CE}"/>
              </a:ext>
            </a:extLst>
          </p:cNvPr>
          <p:cNvPicPr>
            <a:picLocks noChangeAspect="1"/>
          </p:cNvPicPr>
          <p:nvPr/>
        </p:nvPicPr>
        <p:blipFill>
          <a:blip r:embed="rId2"/>
          <a:stretch>
            <a:fillRect/>
          </a:stretch>
        </p:blipFill>
        <p:spPr>
          <a:xfrm>
            <a:off x="1347787" y="890587"/>
            <a:ext cx="9496425" cy="5076825"/>
          </a:xfrm>
          <a:prstGeom prst="rect">
            <a:avLst/>
          </a:prstGeom>
        </p:spPr>
      </p:pic>
    </p:spTree>
    <p:extLst>
      <p:ext uri="{BB962C8B-B14F-4D97-AF65-F5344CB8AC3E}">
        <p14:creationId xmlns:p14="http://schemas.microsoft.com/office/powerpoint/2010/main" val="18716843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E0063-05B3-4B86-82D0-60E4D23FAE8E}"/>
              </a:ext>
            </a:extLst>
          </p:cNvPr>
          <p:cNvPicPr>
            <a:picLocks noChangeAspect="1"/>
          </p:cNvPicPr>
          <p:nvPr/>
        </p:nvPicPr>
        <p:blipFill>
          <a:blip r:embed="rId2"/>
          <a:stretch>
            <a:fillRect/>
          </a:stretch>
        </p:blipFill>
        <p:spPr>
          <a:xfrm>
            <a:off x="1200150" y="381000"/>
            <a:ext cx="9791700" cy="6096000"/>
          </a:xfrm>
          <a:prstGeom prst="rect">
            <a:avLst/>
          </a:prstGeom>
        </p:spPr>
      </p:pic>
    </p:spTree>
    <p:extLst>
      <p:ext uri="{BB962C8B-B14F-4D97-AF65-F5344CB8AC3E}">
        <p14:creationId xmlns:p14="http://schemas.microsoft.com/office/powerpoint/2010/main" val="41527373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5CC26-A59B-47D1-8457-6E69C016D21F}"/>
              </a:ext>
            </a:extLst>
          </p:cNvPr>
          <p:cNvPicPr>
            <a:picLocks noChangeAspect="1"/>
          </p:cNvPicPr>
          <p:nvPr/>
        </p:nvPicPr>
        <p:blipFill>
          <a:blip r:embed="rId2"/>
          <a:stretch>
            <a:fillRect/>
          </a:stretch>
        </p:blipFill>
        <p:spPr>
          <a:xfrm>
            <a:off x="1281112" y="257175"/>
            <a:ext cx="9629775" cy="6343650"/>
          </a:xfrm>
          <a:prstGeom prst="rect">
            <a:avLst/>
          </a:prstGeom>
        </p:spPr>
      </p:pic>
    </p:spTree>
    <p:extLst>
      <p:ext uri="{BB962C8B-B14F-4D97-AF65-F5344CB8AC3E}">
        <p14:creationId xmlns:p14="http://schemas.microsoft.com/office/powerpoint/2010/main" val="3225871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BD5D4-2C5B-42F0-9FB7-7296450AE17E}"/>
              </a:ext>
            </a:extLst>
          </p:cNvPr>
          <p:cNvPicPr>
            <a:picLocks noChangeAspect="1"/>
          </p:cNvPicPr>
          <p:nvPr/>
        </p:nvPicPr>
        <p:blipFill>
          <a:blip r:embed="rId2"/>
          <a:stretch>
            <a:fillRect/>
          </a:stretch>
        </p:blipFill>
        <p:spPr>
          <a:xfrm>
            <a:off x="1381125" y="514350"/>
            <a:ext cx="9429750" cy="5829300"/>
          </a:xfrm>
          <a:prstGeom prst="rect">
            <a:avLst/>
          </a:prstGeom>
        </p:spPr>
      </p:pic>
    </p:spTree>
    <p:extLst>
      <p:ext uri="{BB962C8B-B14F-4D97-AF65-F5344CB8AC3E}">
        <p14:creationId xmlns:p14="http://schemas.microsoft.com/office/powerpoint/2010/main" val="165515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Magneto resistive sensors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Becoming increasingly popular, are developed on the basis of ‘Thomson effect’ which is basically a</a:t>
            </a:r>
            <a:r>
              <a:rPr lang="en-US" dirty="0">
                <a:solidFill>
                  <a:srgbClr val="FF0000"/>
                </a:solidFill>
                <a:latin typeface="Times New Roman" panose="02020603050405020304" pitchFamily="18" charset="0"/>
                <a:cs typeface="Times New Roman" panose="02020603050405020304" pitchFamily="18" charset="0"/>
              </a:rPr>
              <a:t> change in resistance of specified materials with magnetic field impressed</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magneto resistive sensor </a:t>
            </a:r>
            <a:r>
              <a:rPr lang="en-US" b="1" dirty="0">
                <a:latin typeface="Times New Roman" panose="02020603050405020304" pitchFamily="18" charset="0"/>
                <a:cs typeface="Times New Roman" panose="02020603050405020304" pitchFamily="18" charset="0"/>
              </a:rPr>
              <a:t>uses the fact that the </a:t>
            </a:r>
            <a:r>
              <a:rPr lang="en-US" b="1" dirty="0">
                <a:solidFill>
                  <a:srgbClr val="FF0000"/>
                </a:solidFill>
                <a:latin typeface="Times New Roman" panose="02020603050405020304" pitchFamily="18" charset="0"/>
                <a:cs typeface="Times New Roman" panose="02020603050405020304" pitchFamily="18" charset="0"/>
              </a:rPr>
              <a:t>electrical resistance in a ferromagnetic thin film alloy is changed through an external magnetic field</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425328" y="3902168"/>
            <a:ext cx="2228850" cy="2657475"/>
          </a:xfrm>
          <a:prstGeom prst="rect">
            <a:avLst/>
          </a:prstGeom>
        </p:spPr>
      </p:pic>
    </p:spTree>
    <p:extLst>
      <p:ext uri="{BB962C8B-B14F-4D97-AF65-F5344CB8AC3E}">
        <p14:creationId xmlns:p14="http://schemas.microsoft.com/office/powerpoint/2010/main" val="1178450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A92E-E75F-4F9B-95A5-F65AD7675D53}"/>
              </a:ext>
            </a:extLst>
          </p:cNvPr>
          <p:cNvPicPr>
            <a:picLocks noChangeAspect="1"/>
          </p:cNvPicPr>
          <p:nvPr/>
        </p:nvPicPr>
        <p:blipFill>
          <a:blip r:embed="rId2"/>
          <a:stretch>
            <a:fillRect/>
          </a:stretch>
        </p:blipFill>
        <p:spPr>
          <a:xfrm>
            <a:off x="1748947" y="237985"/>
            <a:ext cx="8717826" cy="6400874"/>
          </a:xfrm>
          <a:prstGeom prst="rect">
            <a:avLst/>
          </a:prstGeom>
        </p:spPr>
      </p:pic>
    </p:spTree>
    <p:extLst>
      <p:ext uri="{BB962C8B-B14F-4D97-AF65-F5344CB8AC3E}">
        <p14:creationId xmlns:p14="http://schemas.microsoft.com/office/powerpoint/2010/main" val="3360449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C06EB-324E-4404-ADF5-18C0F2D51725}"/>
              </a:ext>
            </a:extLst>
          </p:cNvPr>
          <p:cNvPicPr>
            <a:picLocks noChangeAspect="1"/>
          </p:cNvPicPr>
          <p:nvPr/>
        </p:nvPicPr>
        <p:blipFill>
          <a:blip r:embed="rId2"/>
          <a:stretch>
            <a:fillRect/>
          </a:stretch>
        </p:blipFill>
        <p:spPr>
          <a:xfrm>
            <a:off x="1984112" y="259076"/>
            <a:ext cx="8748990" cy="6339848"/>
          </a:xfrm>
          <a:prstGeom prst="rect">
            <a:avLst/>
          </a:prstGeom>
        </p:spPr>
      </p:pic>
    </p:spTree>
    <p:extLst>
      <p:ext uri="{BB962C8B-B14F-4D97-AF65-F5344CB8AC3E}">
        <p14:creationId xmlns:p14="http://schemas.microsoft.com/office/powerpoint/2010/main" val="11030515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A920F-D0B6-4B32-ABF1-1AF2B80A6466}"/>
              </a:ext>
            </a:extLst>
          </p:cNvPr>
          <p:cNvPicPr>
            <a:picLocks noChangeAspect="1"/>
          </p:cNvPicPr>
          <p:nvPr/>
        </p:nvPicPr>
        <p:blipFill>
          <a:blip r:embed="rId2"/>
          <a:stretch>
            <a:fillRect/>
          </a:stretch>
        </p:blipFill>
        <p:spPr>
          <a:xfrm>
            <a:off x="1740947" y="342991"/>
            <a:ext cx="8459495" cy="6020117"/>
          </a:xfrm>
          <a:prstGeom prst="rect">
            <a:avLst/>
          </a:prstGeom>
        </p:spPr>
      </p:pic>
    </p:spTree>
    <p:extLst>
      <p:ext uri="{BB962C8B-B14F-4D97-AF65-F5344CB8AC3E}">
        <p14:creationId xmlns:p14="http://schemas.microsoft.com/office/powerpoint/2010/main" val="36847817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6F4EA-0164-4AC1-8F99-ECFC4A8E5553}"/>
              </a:ext>
            </a:extLst>
          </p:cNvPr>
          <p:cNvPicPr>
            <a:picLocks noChangeAspect="1"/>
          </p:cNvPicPr>
          <p:nvPr/>
        </p:nvPicPr>
        <p:blipFill>
          <a:blip r:embed="rId2"/>
          <a:stretch>
            <a:fillRect/>
          </a:stretch>
        </p:blipFill>
        <p:spPr>
          <a:xfrm>
            <a:off x="1180130" y="52006"/>
            <a:ext cx="9393176" cy="6878269"/>
          </a:xfrm>
          <a:prstGeom prst="rect">
            <a:avLst/>
          </a:prstGeom>
        </p:spPr>
      </p:pic>
    </p:spTree>
    <p:extLst>
      <p:ext uri="{BB962C8B-B14F-4D97-AF65-F5344CB8AC3E}">
        <p14:creationId xmlns:p14="http://schemas.microsoft.com/office/powerpoint/2010/main" val="3458281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9153B-C777-4D44-BC64-1F31CCF525C8}"/>
              </a:ext>
            </a:extLst>
          </p:cNvPr>
          <p:cNvPicPr>
            <a:picLocks noChangeAspect="1"/>
          </p:cNvPicPr>
          <p:nvPr/>
        </p:nvPicPr>
        <p:blipFill>
          <a:blip r:embed="rId2"/>
          <a:stretch>
            <a:fillRect/>
          </a:stretch>
        </p:blipFill>
        <p:spPr>
          <a:xfrm>
            <a:off x="1854647" y="206591"/>
            <a:ext cx="8869578" cy="6271650"/>
          </a:xfrm>
          <a:prstGeom prst="rect">
            <a:avLst/>
          </a:prstGeom>
        </p:spPr>
      </p:pic>
    </p:spTree>
    <p:extLst>
      <p:ext uri="{BB962C8B-B14F-4D97-AF65-F5344CB8AC3E}">
        <p14:creationId xmlns:p14="http://schemas.microsoft.com/office/powerpoint/2010/main" val="484460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676A5-53EF-4BAE-BBA9-FF6BC2A2A90B}"/>
              </a:ext>
            </a:extLst>
          </p:cNvPr>
          <p:cNvPicPr>
            <a:picLocks noChangeAspect="1"/>
          </p:cNvPicPr>
          <p:nvPr/>
        </p:nvPicPr>
        <p:blipFill>
          <a:blip r:embed="rId2"/>
          <a:stretch>
            <a:fillRect/>
          </a:stretch>
        </p:blipFill>
        <p:spPr>
          <a:xfrm>
            <a:off x="2866400" y="524892"/>
            <a:ext cx="7755339" cy="5625423"/>
          </a:xfrm>
          <a:prstGeom prst="rect">
            <a:avLst/>
          </a:prstGeom>
        </p:spPr>
      </p:pic>
    </p:spTree>
    <p:extLst>
      <p:ext uri="{BB962C8B-B14F-4D97-AF65-F5344CB8AC3E}">
        <p14:creationId xmlns:p14="http://schemas.microsoft.com/office/powerpoint/2010/main" val="10713085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99FAD-1852-4D62-89F1-4EA593FEE2E4}"/>
              </a:ext>
            </a:extLst>
          </p:cNvPr>
          <p:cNvPicPr>
            <a:picLocks noChangeAspect="1"/>
          </p:cNvPicPr>
          <p:nvPr/>
        </p:nvPicPr>
        <p:blipFill>
          <a:blip r:embed="rId2"/>
          <a:stretch>
            <a:fillRect/>
          </a:stretch>
        </p:blipFill>
        <p:spPr>
          <a:xfrm>
            <a:off x="1164499" y="71021"/>
            <a:ext cx="9213497" cy="6202635"/>
          </a:xfrm>
          <a:prstGeom prst="rect">
            <a:avLst/>
          </a:prstGeom>
        </p:spPr>
      </p:pic>
    </p:spTree>
    <p:extLst>
      <p:ext uri="{BB962C8B-B14F-4D97-AF65-F5344CB8AC3E}">
        <p14:creationId xmlns:p14="http://schemas.microsoft.com/office/powerpoint/2010/main" val="12356691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F6BB6-1EEB-4CD4-8A03-2AA9FFC406DB}"/>
              </a:ext>
            </a:extLst>
          </p:cNvPr>
          <p:cNvPicPr>
            <a:picLocks noChangeAspect="1"/>
          </p:cNvPicPr>
          <p:nvPr/>
        </p:nvPicPr>
        <p:blipFill>
          <a:blip r:embed="rId2"/>
          <a:stretch>
            <a:fillRect/>
          </a:stretch>
        </p:blipFill>
        <p:spPr>
          <a:xfrm>
            <a:off x="2528887" y="801021"/>
            <a:ext cx="7134225" cy="5314950"/>
          </a:xfrm>
          <a:prstGeom prst="rect">
            <a:avLst/>
          </a:prstGeom>
        </p:spPr>
      </p:pic>
    </p:spTree>
    <p:extLst>
      <p:ext uri="{BB962C8B-B14F-4D97-AF65-F5344CB8AC3E}">
        <p14:creationId xmlns:p14="http://schemas.microsoft.com/office/powerpoint/2010/main" val="41341395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5950C-B27E-4DF1-BE71-7ED2139548AF}"/>
              </a:ext>
            </a:extLst>
          </p:cNvPr>
          <p:cNvPicPr>
            <a:picLocks noChangeAspect="1"/>
          </p:cNvPicPr>
          <p:nvPr/>
        </p:nvPicPr>
        <p:blipFill>
          <a:blip r:embed="rId2"/>
          <a:stretch>
            <a:fillRect/>
          </a:stretch>
        </p:blipFill>
        <p:spPr>
          <a:xfrm>
            <a:off x="2609850" y="1138237"/>
            <a:ext cx="6972300" cy="4581525"/>
          </a:xfrm>
          <a:prstGeom prst="rect">
            <a:avLst/>
          </a:prstGeom>
        </p:spPr>
      </p:pic>
    </p:spTree>
    <p:extLst>
      <p:ext uri="{BB962C8B-B14F-4D97-AF65-F5344CB8AC3E}">
        <p14:creationId xmlns:p14="http://schemas.microsoft.com/office/powerpoint/2010/main" val="4121444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BFC45-783A-47A1-9209-B87EBFF9B89C}"/>
              </a:ext>
            </a:extLst>
          </p:cNvPr>
          <p:cNvPicPr>
            <a:picLocks noChangeAspect="1"/>
          </p:cNvPicPr>
          <p:nvPr/>
        </p:nvPicPr>
        <p:blipFill>
          <a:blip r:embed="rId2"/>
          <a:stretch>
            <a:fillRect/>
          </a:stretch>
        </p:blipFill>
        <p:spPr>
          <a:xfrm>
            <a:off x="2069999" y="386532"/>
            <a:ext cx="8052001" cy="6084935"/>
          </a:xfrm>
          <a:prstGeom prst="rect">
            <a:avLst/>
          </a:prstGeom>
        </p:spPr>
      </p:pic>
    </p:spTree>
    <p:extLst>
      <p:ext uri="{BB962C8B-B14F-4D97-AF65-F5344CB8AC3E}">
        <p14:creationId xmlns:p14="http://schemas.microsoft.com/office/powerpoint/2010/main" val="8793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Hall effect sensors or magneto galvanic sensors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Most common and widely used type magnetic sensors.</a:t>
            </a:r>
          </a:p>
        </p:txBody>
      </p:sp>
      <p:pic>
        <p:nvPicPr>
          <p:cNvPr id="6" name="Picture 5"/>
          <p:cNvPicPr>
            <a:picLocks noChangeAspect="1"/>
          </p:cNvPicPr>
          <p:nvPr/>
        </p:nvPicPr>
        <p:blipFill>
          <a:blip r:embed="rId2"/>
          <a:stretch>
            <a:fillRect/>
          </a:stretch>
        </p:blipFill>
        <p:spPr>
          <a:xfrm>
            <a:off x="3560607" y="2838319"/>
            <a:ext cx="2390775" cy="1657350"/>
          </a:xfrm>
          <a:prstGeom prst="rect">
            <a:avLst/>
          </a:prstGeom>
        </p:spPr>
      </p:pic>
    </p:spTree>
    <p:extLst>
      <p:ext uri="{BB962C8B-B14F-4D97-AF65-F5344CB8AC3E}">
        <p14:creationId xmlns:p14="http://schemas.microsoft.com/office/powerpoint/2010/main" val="40291637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F7B10-950C-440C-B4F7-630D90914421}"/>
              </a:ext>
            </a:extLst>
          </p:cNvPr>
          <p:cNvPicPr>
            <a:picLocks noChangeAspect="1"/>
          </p:cNvPicPr>
          <p:nvPr/>
        </p:nvPicPr>
        <p:blipFill>
          <a:blip r:embed="rId2"/>
          <a:stretch>
            <a:fillRect/>
          </a:stretch>
        </p:blipFill>
        <p:spPr>
          <a:xfrm>
            <a:off x="1583045" y="136170"/>
            <a:ext cx="9176691" cy="6536289"/>
          </a:xfrm>
          <a:prstGeom prst="rect">
            <a:avLst/>
          </a:prstGeom>
        </p:spPr>
      </p:pic>
    </p:spTree>
    <p:extLst>
      <p:ext uri="{BB962C8B-B14F-4D97-AF65-F5344CB8AC3E}">
        <p14:creationId xmlns:p14="http://schemas.microsoft.com/office/powerpoint/2010/main" val="31005906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BE9DD-521F-4195-9A5D-A3F2570F9167}"/>
              </a:ext>
            </a:extLst>
          </p:cNvPr>
          <p:cNvPicPr>
            <a:picLocks noChangeAspect="1"/>
          </p:cNvPicPr>
          <p:nvPr/>
        </p:nvPicPr>
        <p:blipFill>
          <a:blip r:embed="rId2"/>
          <a:stretch>
            <a:fillRect/>
          </a:stretch>
        </p:blipFill>
        <p:spPr>
          <a:xfrm>
            <a:off x="1943770" y="152260"/>
            <a:ext cx="8304460" cy="6198177"/>
          </a:xfrm>
          <a:prstGeom prst="rect">
            <a:avLst/>
          </a:prstGeom>
        </p:spPr>
      </p:pic>
    </p:spTree>
    <p:extLst>
      <p:ext uri="{BB962C8B-B14F-4D97-AF65-F5344CB8AC3E}">
        <p14:creationId xmlns:p14="http://schemas.microsoft.com/office/powerpoint/2010/main" val="1097083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BDF56-3AC1-4864-B2C6-C1A101B6E048}"/>
              </a:ext>
            </a:extLst>
          </p:cNvPr>
          <p:cNvPicPr>
            <a:picLocks noChangeAspect="1"/>
          </p:cNvPicPr>
          <p:nvPr/>
        </p:nvPicPr>
        <p:blipFill>
          <a:blip r:embed="rId2"/>
          <a:stretch>
            <a:fillRect/>
          </a:stretch>
        </p:blipFill>
        <p:spPr>
          <a:xfrm>
            <a:off x="1055378" y="0"/>
            <a:ext cx="10210385" cy="6358478"/>
          </a:xfrm>
          <a:prstGeom prst="rect">
            <a:avLst/>
          </a:prstGeom>
        </p:spPr>
      </p:pic>
    </p:spTree>
    <p:extLst>
      <p:ext uri="{BB962C8B-B14F-4D97-AF65-F5344CB8AC3E}">
        <p14:creationId xmlns:p14="http://schemas.microsoft.com/office/powerpoint/2010/main" val="2794020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6C65C-0224-4333-A25F-EE479357E791}"/>
              </a:ext>
            </a:extLst>
          </p:cNvPr>
          <p:cNvPicPr>
            <a:picLocks noChangeAspect="1"/>
          </p:cNvPicPr>
          <p:nvPr/>
        </p:nvPicPr>
        <p:blipFill>
          <a:blip r:embed="rId2"/>
          <a:stretch>
            <a:fillRect/>
          </a:stretch>
        </p:blipFill>
        <p:spPr>
          <a:xfrm>
            <a:off x="1927425" y="236922"/>
            <a:ext cx="8337149" cy="6170803"/>
          </a:xfrm>
          <a:prstGeom prst="rect">
            <a:avLst/>
          </a:prstGeom>
        </p:spPr>
      </p:pic>
    </p:spTree>
    <p:extLst>
      <p:ext uri="{BB962C8B-B14F-4D97-AF65-F5344CB8AC3E}">
        <p14:creationId xmlns:p14="http://schemas.microsoft.com/office/powerpoint/2010/main" val="21928461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D390D-6D2F-4A69-A467-0469EBEC58B6}"/>
              </a:ext>
            </a:extLst>
          </p:cNvPr>
          <p:cNvPicPr>
            <a:picLocks noChangeAspect="1"/>
          </p:cNvPicPr>
          <p:nvPr/>
        </p:nvPicPr>
        <p:blipFill>
          <a:blip r:embed="rId2"/>
          <a:stretch>
            <a:fillRect/>
          </a:stretch>
        </p:blipFill>
        <p:spPr>
          <a:xfrm>
            <a:off x="1341463" y="514525"/>
            <a:ext cx="10043384" cy="5007385"/>
          </a:xfrm>
          <a:prstGeom prst="rect">
            <a:avLst/>
          </a:prstGeom>
        </p:spPr>
      </p:pic>
    </p:spTree>
    <p:extLst>
      <p:ext uri="{BB962C8B-B14F-4D97-AF65-F5344CB8AC3E}">
        <p14:creationId xmlns:p14="http://schemas.microsoft.com/office/powerpoint/2010/main" val="16497827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F28DA-7D09-49C2-A0EB-9F76ADABA27B}"/>
              </a:ext>
            </a:extLst>
          </p:cNvPr>
          <p:cNvPicPr>
            <a:picLocks noChangeAspect="1"/>
          </p:cNvPicPr>
          <p:nvPr/>
        </p:nvPicPr>
        <p:blipFill>
          <a:blip r:embed="rId2"/>
          <a:stretch>
            <a:fillRect/>
          </a:stretch>
        </p:blipFill>
        <p:spPr>
          <a:xfrm>
            <a:off x="1301132" y="277935"/>
            <a:ext cx="9847403" cy="6202764"/>
          </a:xfrm>
          <a:prstGeom prst="rect">
            <a:avLst/>
          </a:prstGeom>
        </p:spPr>
      </p:pic>
    </p:spTree>
    <p:extLst>
      <p:ext uri="{BB962C8B-B14F-4D97-AF65-F5344CB8AC3E}">
        <p14:creationId xmlns:p14="http://schemas.microsoft.com/office/powerpoint/2010/main" val="4268569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A155C-98E6-49AA-945F-A17FD7A42DAA}"/>
              </a:ext>
            </a:extLst>
          </p:cNvPr>
          <p:cNvPicPr>
            <a:picLocks noChangeAspect="1"/>
          </p:cNvPicPr>
          <p:nvPr/>
        </p:nvPicPr>
        <p:blipFill>
          <a:blip r:embed="rId2"/>
          <a:stretch>
            <a:fillRect/>
          </a:stretch>
        </p:blipFill>
        <p:spPr>
          <a:xfrm>
            <a:off x="2187536" y="100289"/>
            <a:ext cx="7816928" cy="6477543"/>
          </a:xfrm>
          <a:prstGeom prst="rect">
            <a:avLst/>
          </a:prstGeom>
        </p:spPr>
      </p:pic>
    </p:spTree>
    <p:extLst>
      <p:ext uri="{BB962C8B-B14F-4D97-AF65-F5344CB8AC3E}">
        <p14:creationId xmlns:p14="http://schemas.microsoft.com/office/powerpoint/2010/main" val="12818342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70797-8A05-4370-A5D7-ED298C930159}"/>
              </a:ext>
            </a:extLst>
          </p:cNvPr>
          <p:cNvPicPr>
            <a:picLocks noChangeAspect="1"/>
          </p:cNvPicPr>
          <p:nvPr/>
        </p:nvPicPr>
        <p:blipFill>
          <a:blip r:embed="rId2"/>
          <a:stretch>
            <a:fillRect/>
          </a:stretch>
        </p:blipFill>
        <p:spPr>
          <a:xfrm>
            <a:off x="2067063" y="220878"/>
            <a:ext cx="8057873" cy="6082466"/>
          </a:xfrm>
          <a:prstGeom prst="rect">
            <a:avLst/>
          </a:prstGeom>
        </p:spPr>
      </p:pic>
    </p:spTree>
    <p:extLst>
      <p:ext uri="{BB962C8B-B14F-4D97-AF65-F5344CB8AC3E}">
        <p14:creationId xmlns:p14="http://schemas.microsoft.com/office/powerpoint/2010/main" val="4266289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C1C6A-C3AA-4501-913D-7F4AE0FDD449}"/>
              </a:ext>
            </a:extLst>
          </p:cNvPr>
          <p:cNvPicPr>
            <a:picLocks noChangeAspect="1"/>
          </p:cNvPicPr>
          <p:nvPr/>
        </p:nvPicPr>
        <p:blipFill>
          <a:blip r:embed="rId2"/>
          <a:stretch>
            <a:fillRect/>
          </a:stretch>
        </p:blipFill>
        <p:spPr>
          <a:xfrm>
            <a:off x="1384917" y="285334"/>
            <a:ext cx="8105312" cy="5560889"/>
          </a:xfrm>
          <a:prstGeom prst="rect">
            <a:avLst/>
          </a:prstGeom>
        </p:spPr>
      </p:pic>
    </p:spTree>
    <p:extLst>
      <p:ext uri="{BB962C8B-B14F-4D97-AF65-F5344CB8AC3E}">
        <p14:creationId xmlns:p14="http://schemas.microsoft.com/office/powerpoint/2010/main" val="38321516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39DDF-6E4B-4F16-9515-4F267A87FD85}"/>
              </a:ext>
            </a:extLst>
          </p:cNvPr>
          <p:cNvPicPr>
            <a:picLocks noChangeAspect="1"/>
          </p:cNvPicPr>
          <p:nvPr/>
        </p:nvPicPr>
        <p:blipFill>
          <a:blip r:embed="rId2"/>
          <a:stretch>
            <a:fillRect/>
          </a:stretch>
        </p:blipFill>
        <p:spPr>
          <a:xfrm>
            <a:off x="1990400" y="118692"/>
            <a:ext cx="7757282" cy="5653612"/>
          </a:xfrm>
          <a:prstGeom prst="rect">
            <a:avLst/>
          </a:prstGeom>
        </p:spPr>
      </p:pic>
    </p:spTree>
    <p:extLst>
      <p:ext uri="{BB962C8B-B14F-4D97-AF65-F5344CB8AC3E}">
        <p14:creationId xmlns:p14="http://schemas.microsoft.com/office/powerpoint/2010/main" val="318321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8871"/>
          </a:xfrm>
        </p:spPr>
        <p:txBody>
          <a:bodyPr/>
          <a:lstStyle/>
          <a:p>
            <a:r>
              <a:rPr lang="en-US" dirty="0"/>
              <a:t>Hall sensor</a:t>
            </a:r>
          </a:p>
        </p:txBody>
      </p:sp>
      <p:sp>
        <p:nvSpPr>
          <p:cNvPr id="3" name="Content Placeholder 2"/>
          <p:cNvSpPr>
            <a:spLocks noGrp="1"/>
          </p:cNvSpPr>
          <p:nvPr>
            <p:ph idx="1"/>
          </p:nvPr>
        </p:nvSpPr>
        <p:spPr>
          <a:xfrm>
            <a:off x="257452" y="1162975"/>
            <a:ext cx="11096348" cy="5040621"/>
          </a:xfrm>
        </p:spPr>
        <p:txBody>
          <a:bodyPr>
            <a:normAutofit fontScale="92500"/>
          </a:body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Hall effect sensor (or simply Hall sensor) is a type of sensor which detects the presence and </a:t>
            </a:r>
            <a:r>
              <a:rPr lang="en-US" dirty="0">
                <a:solidFill>
                  <a:srgbClr val="FF0000"/>
                </a:solidFill>
                <a:latin typeface="Times New Roman" panose="02020603050405020304" pitchFamily="18" charset="0"/>
                <a:cs typeface="Times New Roman" panose="02020603050405020304" pitchFamily="18" charset="0"/>
              </a:rPr>
              <a:t>magnitude of a magnetic field using the Hall effect.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voltage of a </a:t>
            </a:r>
            <a:r>
              <a:rPr lang="en-US" dirty="0">
                <a:solidFill>
                  <a:srgbClr val="FF0000"/>
                </a:solidFill>
                <a:latin typeface="Times New Roman" panose="02020603050405020304" pitchFamily="18" charset="0"/>
                <a:cs typeface="Times New Roman" panose="02020603050405020304" pitchFamily="18" charset="0"/>
              </a:rPr>
              <a:t>Hall sensor is directly proportional to the strength of the field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 Hall sensor, a current is applied to thin strip of metal. In the presence of a magnetic field perpendicular to the direction of the current, the charge carriers are deflected by the Lorentz force, producing a difference in electric potential </a:t>
            </a:r>
            <a:r>
              <a:rPr lang="en-US" dirty="0">
                <a:solidFill>
                  <a:srgbClr val="FF0000"/>
                </a:solidFill>
                <a:latin typeface="Times New Roman" panose="02020603050405020304" pitchFamily="18" charset="0"/>
                <a:cs typeface="Times New Roman" panose="02020603050405020304" pitchFamily="18" charset="0"/>
              </a:rPr>
              <a:t>(voltage) between the two sides of the strip. </a:t>
            </a:r>
            <a:r>
              <a:rPr lang="en-US" dirty="0">
                <a:latin typeface="Times New Roman" panose="02020603050405020304" pitchFamily="18" charset="0"/>
                <a:cs typeface="Times New Roman" panose="02020603050405020304" pitchFamily="18" charset="0"/>
              </a:rPr>
              <a:t>This voltage difference (the Hall voltage) is proportional to the strength of the magnetic field.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Hall sensors are used for </a:t>
            </a:r>
            <a:r>
              <a:rPr lang="en-US" dirty="0">
                <a:latin typeface="Times New Roman" panose="02020603050405020304" pitchFamily="18" charset="0"/>
                <a:cs typeface="Times New Roman" panose="02020603050405020304" pitchFamily="18" charset="0"/>
                <a:hlinkClick r:id="rId2" tooltip="Proximity sensing"/>
              </a:rPr>
              <a:t>proximity sensing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tooltip="Positioning (navigation)"/>
              </a:rPr>
              <a:t>positioning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tooltip="Speed limit enforcement"/>
              </a:rPr>
              <a:t>speed detection</a:t>
            </a:r>
            <a:r>
              <a:rPr lang="en-US" dirty="0">
                <a:latin typeface="Times New Roman" panose="02020603050405020304" pitchFamily="18" charset="0"/>
                <a:cs typeface="Times New Roman" panose="02020603050405020304" pitchFamily="18" charset="0"/>
              </a:rPr>
              <a:t>, and </a:t>
            </a:r>
            <a:r>
              <a:rPr lang="en-US" dirty="0">
                <a:latin typeface="Times New Roman" panose="02020603050405020304" pitchFamily="18" charset="0"/>
                <a:cs typeface="Times New Roman" panose="02020603050405020304" pitchFamily="18" charset="0"/>
                <a:hlinkClick r:id="rId5" tooltip="Current sensing"/>
              </a:rPr>
              <a:t>current sensing</a:t>
            </a:r>
            <a:r>
              <a:rPr lang="en-US" dirty="0">
                <a:latin typeface="Times New Roman" panose="02020603050405020304" pitchFamily="18" charset="0"/>
                <a:cs typeface="Times New Roman" panose="02020603050405020304" pitchFamily="18" charset="0"/>
              </a:rPr>
              <a:t> applications.</a:t>
            </a:r>
          </a:p>
        </p:txBody>
      </p:sp>
    </p:spTree>
    <p:extLst>
      <p:ext uri="{BB962C8B-B14F-4D97-AF65-F5344CB8AC3E}">
        <p14:creationId xmlns:p14="http://schemas.microsoft.com/office/powerpoint/2010/main" val="629766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83250-FE5F-4668-8CA4-951FA3E96211}"/>
              </a:ext>
            </a:extLst>
          </p:cNvPr>
          <p:cNvPicPr>
            <a:picLocks noChangeAspect="1"/>
          </p:cNvPicPr>
          <p:nvPr/>
        </p:nvPicPr>
        <p:blipFill>
          <a:blip r:embed="rId2"/>
          <a:stretch>
            <a:fillRect/>
          </a:stretch>
        </p:blipFill>
        <p:spPr>
          <a:xfrm>
            <a:off x="2020918" y="391912"/>
            <a:ext cx="8046360" cy="5584494"/>
          </a:xfrm>
          <a:prstGeom prst="rect">
            <a:avLst/>
          </a:prstGeom>
        </p:spPr>
      </p:pic>
    </p:spTree>
    <p:extLst>
      <p:ext uri="{BB962C8B-B14F-4D97-AF65-F5344CB8AC3E}">
        <p14:creationId xmlns:p14="http://schemas.microsoft.com/office/powerpoint/2010/main" val="33143062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59E7D-897C-450E-8783-5F641F41514F}"/>
              </a:ext>
            </a:extLst>
          </p:cNvPr>
          <p:cNvPicPr>
            <a:picLocks noChangeAspect="1"/>
          </p:cNvPicPr>
          <p:nvPr/>
        </p:nvPicPr>
        <p:blipFill>
          <a:blip r:embed="rId2"/>
          <a:stretch>
            <a:fillRect/>
          </a:stretch>
        </p:blipFill>
        <p:spPr>
          <a:xfrm>
            <a:off x="1623872" y="215837"/>
            <a:ext cx="8944256" cy="5883121"/>
          </a:xfrm>
          <a:prstGeom prst="rect">
            <a:avLst/>
          </a:prstGeom>
        </p:spPr>
      </p:pic>
    </p:spTree>
    <p:extLst>
      <p:ext uri="{BB962C8B-B14F-4D97-AF65-F5344CB8AC3E}">
        <p14:creationId xmlns:p14="http://schemas.microsoft.com/office/powerpoint/2010/main" val="40325084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A4E17-2753-4F9F-B7A8-E9384C9ECC47}"/>
              </a:ext>
            </a:extLst>
          </p:cNvPr>
          <p:cNvPicPr>
            <a:picLocks noChangeAspect="1"/>
          </p:cNvPicPr>
          <p:nvPr/>
        </p:nvPicPr>
        <p:blipFill>
          <a:blip r:embed="rId2"/>
          <a:stretch>
            <a:fillRect/>
          </a:stretch>
        </p:blipFill>
        <p:spPr>
          <a:xfrm>
            <a:off x="2288727" y="303409"/>
            <a:ext cx="8879381" cy="6251182"/>
          </a:xfrm>
          <a:prstGeom prst="rect">
            <a:avLst/>
          </a:prstGeom>
        </p:spPr>
      </p:pic>
    </p:spTree>
    <p:extLst>
      <p:ext uri="{BB962C8B-B14F-4D97-AF65-F5344CB8AC3E}">
        <p14:creationId xmlns:p14="http://schemas.microsoft.com/office/powerpoint/2010/main" val="3469729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B7E6-CE51-474F-808B-6FFFE7E9BB4B}"/>
              </a:ext>
            </a:extLst>
          </p:cNvPr>
          <p:cNvPicPr>
            <a:picLocks noChangeAspect="1"/>
          </p:cNvPicPr>
          <p:nvPr/>
        </p:nvPicPr>
        <p:blipFill>
          <a:blip r:embed="rId2"/>
          <a:stretch>
            <a:fillRect/>
          </a:stretch>
        </p:blipFill>
        <p:spPr>
          <a:xfrm>
            <a:off x="261845" y="388489"/>
            <a:ext cx="4690805" cy="3473297"/>
          </a:xfrm>
          <a:prstGeom prst="rect">
            <a:avLst/>
          </a:prstGeom>
        </p:spPr>
      </p:pic>
      <p:pic>
        <p:nvPicPr>
          <p:cNvPr id="4" name="Picture 3">
            <a:extLst>
              <a:ext uri="{FF2B5EF4-FFF2-40B4-BE49-F238E27FC236}">
                <a16:creationId xmlns:a16="http://schemas.microsoft.com/office/drawing/2014/main" id="{7B48A719-B8C2-4139-8339-D174FDAC322A}"/>
              </a:ext>
            </a:extLst>
          </p:cNvPr>
          <p:cNvPicPr>
            <a:picLocks noChangeAspect="1"/>
          </p:cNvPicPr>
          <p:nvPr/>
        </p:nvPicPr>
        <p:blipFill>
          <a:blip r:embed="rId3"/>
          <a:stretch>
            <a:fillRect/>
          </a:stretch>
        </p:blipFill>
        <p:spPr>
          <a:xfrm>
            <a:off x="5901998" y="388489"/>
            <a:ext cx="4457700" cy="657225"/>
          </a:xfrm>
          <a:prstGeom prst="rect">
            <a:avLst/>
          </a:prstGeom>
        </p:spPr>
      </p:pic>
      <p:pic>
        <p:nvPicPr>
          <p:cNvPr id="5" name="Picture 4">
            <a:extLst>
              <a:ext uri="{FF2B5EF4-FFF2-40B4-BE49-F238E27FC236}">
                <a16:creationId xmlns:a16="http://schemas.microsoft.com/office/drawing/2014/main" id="{279494E7-96C5-4AD7-A754-C1DDDE01408E}"/>
              </a:ext>
            </a:extLst>
          </p:cNvPr>
          <p:cNvPicPr>
            <a:picLocks noChangeAspect="1"/>
          </p:cNvPicPr>
          <p:nvPr/>
        </p:nvPicPr>
        <p:blipFill>
          <a:blip r:embed="rId4"/>
          <a:stretch>
            <a:fillRect/>
          </a:stretch>
        </p:blipFill>
        <p:spPr>
          <a:xfrm>
            <a:off x="5405021" y="1323421"/>
            <a:ext cx="5381347" cy="5106164"/>
          </a:xfrm>
          <a:prstGeom prst="rect">
            <a:avLst/>
          </a:prstGeom>
        </p:spPr>
      </p:pic>
    </p:spTree>
    <p:extLst>
      <p:ext uri="{BB962C8B-B14F-4D97-AF65-F5344CB8AC3E}">
        <p14:creationId xmlns:p14="http://schemas.microsoft.com/office/powerpoint/2010/main" val="34658694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FE515-B5FB-4FDD-8B03-D8F676F61978}"/>
              </a:ext>
            </a:extLst>
          </p:cNvPr>
          <p:cNvPicPr>
            <a:picLocks noChangeAspect="1"/>
          </p:cNvPicPr>
          <p:nvPr/>
        </p:nvPicPr>
        <p:blipFill>
          <a:blip r:embed="rId2"/>
          <a:stretch>
            <a:fillRect/>
          </a:stretch>
        </p:blipFill>
        <p:spPr>
          <a:xfrm>
            <a:off x="406431" y="363938"/>
            <a:ext cx="6358354" cy="5694857"/>
          </a:xfrm>
          <a:prstGeom prst="rect">
            <a:avLst/>
          </a:prstGeom>
        </p:spPr>
      </p:pic>
      <p:pic>
        <p:nvPicPr>
          <p:cNvPr id="4" name="Picture 3">
            <a:extLst>
              <a:ext uri="{FF2B5EF4-FFF2-40B4-BE49-F238E27FC236}">
                <a16:creationId xmlns:a16="http://schemas.microsoft.com/office/drawing/2014/main" id="{13AEDA42-A443-403A-8E0E-C46477C87D3A}"/>
              </a:ext>
            </a:extLst>
          </p:cNvPr>
          <p:cNvPicPr>
            <a:picLocks noChangeAspect="1"/>
          </p:cNvPicPr>
          <p:nvPr/>
        </p:nvPicPr>
        <p:blipFill>
          <a:blip r:embed="rId3"/>
          <a:stretch>
            <a:fillRect/>
          </a:stretch>
        </p:blipFill>
        <p:spPr>
          <a:xfrm>
            <a:off x="7183792" y="2519917"/>
            <a:ext cx="3257550" cy="2847975"/>
          </a:xfrm>
          <a:prstGeom prst="rect">
            <a:avLst/>
          </a:prstGeom>
        </p:spPr>
      </p:pic>
      <p:pic>
        <p:nvPicPr>
          <p:cNvPr id="5" name="Picture 4">
            <a:extLst>
              <a:ext uri="{FF2B5EF4-FFF2-40B4-BE49-F238E27FC236}">
                <a16:creationId xmlns:a16="http://schemas.microsoft.com/office/drawing/2014/main" id="{52388BE2-8B9A-4221-9AE9-B23A37186AEC}"/>
              </a:ext>
            </a:extLst>
          </p:cNvPr>
          <p:cNvPicPr>
            <a:picLocks noChangeAspect="1"/>
          </p:cNvPicPr>
          <p:nvPr/>
        </p:nvPicPr>
        <p:blipFill>
          <a:blip r:embed="rId4"/>
          <a:stretch>
            <a:fillRect/>
          </a:stretch>
        </p:blipFill>
        <p:spPr>
          <a:xfrm>
            <a:off x="6831367" y="1288913"/>
            <a:ext cx="3609975" cy="657225"/>
          </a:xfrm>
          <a:prstGeom prst="rect">
            <a:avLst/>
          </a:prstGeom>
        </p:spPr>
      </p:pic>
    </p:spTree>
    <p:extLst>
      <p:ext uri="{BB962C8B-B14F-4D97-AF65-F5344CB8AC3E}">
        <p14:creationId xmlns:p14="http://schemas.microsoft.com/office/powerpoint/2010/main" val="34129971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BFAC0-C0B2-4B0E-BE25-BCF1F25C7F52}"/>
              </a:ext>
            </a:extLst>
          </p:cNvPr>
          <p:cNvPicPr>
            <a:picLocks noChangeAspect="1"/>
          </p:cNvPicPr>
          <p:nvPr/>
        </p:nvPicPr>
        <p:blipFill>
          <a:blip r:embed="rId2"/>
          <a:stretch>
            <a:fillRect/>
          </a:stretch>
        </p:blipFill>
        <p:spPr>
          <a:xfrm>
            <a:off x="1487333" y="536220"/>
            <a:ext cx="9654143" cy="5781500"/>
          </a:xfrm>
          <a:prstGeom prst="rect">
            <a:avLst/>
          </a:prstGeom>
        </p:spPr>
      </p:pic>
    </p:spTree>
    <p:extLst>
      <p:ext uri="{BB962C8B-B14F-4D97-AF65-F5344CB8AC3E}">
        <p14:creationId xmlns:p14="http://schemas.microsoft.com/office/powerpoint/2010/main" val="12465622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3976F-481A-4391-A5AE-95A60009CD10}"/>
              </a:ext>
            </a:extLst>
          </p:cNvPr>
          <p:cNvPicPr>
            <a:picLocks noChangeAspect="1"/>
          </p:cNvPicPr>
          <p:nvPr/>
        </p:nvPicPr>
        <p:blipFill>
          <a:blip r:embed="rId2"/>
          <a:stretch>
            <a:fillRect/>
          </a:stretch>
        </p:blipFill>
        <p:spPr>
          <a:xfrm>
            <a:off x="1550356" y="348772"/>
            <a:ext cx="8658964" cy="5809025"/>
          </a:xfrm>
          <a:prstGeom prst="rect">
            <a:avLst/>
          </a:prstGeom>
        </p:spPr>
      </p:pic>
    </p:spTree>
    <p:extLst>
      <p:ext uri="{BB962C8B-B14F-4D97-AF65-F5344CB8AC3E}">
        <p14:creationId xmlns:p14="http://schemas.microsoft.com/office/powerpoint/2010/main" val="29788025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BA85C-99C2-4FFA-8994-51C4BF388A53}"/>
              </a:ext>
            </a:extLst>
          </p:cNvPr>
          <p:cNvPicPr>
            <a:picLocks noChangeAspect="1"/>
          </p:cNvPicPr>
          <p:nvPr/>
        </p:nvPicPr>
        <p:blipFill>
          <a:blip r:embed="rId2"/>
          <a:stretch>
            <a:fillRect/>
          </a:stretch>
        </p:blipFill>
        <p:spPr>
          <a:xfrm>
            <a:off x="1737248" y="251810"/>
            <a:ext cx="8480950" cy="5936665"/>
          </a:xfrm>
          <a:prstGeom prst="rect">
            <a:avLst/>
          </a:prstGeom>
        </p:spPr>
      </p:pic>
    </p:spTree>
    <p:extLst>
      <p:ext uri="{BB962C8B-B14F-4D97-AF65-F5344CB8AC3E}">
        <p14:creationId xmlns:p14="http://schemas.microsoft.com/office/powerpoint/2010/main" val="691190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108E0-9D26-479B-8211-9317C83B3838}"/>
              </a:ext>
            </a:extLst>
          </p:cNvPr>
          <p:cNvPicPr>
            <a:picLocks noChangeAspect="1"/>
          </p:cNvPicPr>
          <p:nvPr/>
        </p:nvPicPr>
        <p:blipFill>
          <a:blip r:embed="rId2"/>
          <a:stretch>
            <a:fillRect/>
          </a:stretch>
        </p:blipFill>
        <p:spPr>
          <a:xfrm>
            <a:off x="238660" y="875516"/>
            <a:ext cx="7153275" cy="3430154"/>
          </a:xfrm>
          <a:prstGeom prst="rect">
            <a:avLst/>
          </a:prstGeom>
        </p:spPr>
      </p:pic>
      <p:pic>
        <p:nvPicPr>
          <p:cNvPr id="5" name="Picture 4">
            <a:extLst>
              <a:ext uri="{FF2B5EF4-FFF2-40B4-BE49-F238E27FC236}">
                <a16:creationId xmlns:a16="http://schemas.microsoft.com/office/drawing/2014/main" id="{26488898-885D-4456-B2F4-FB99ACB45475}"/>
              </a:ext>
            </a:extLst>
          </p:cNvPr>
          <p:cNvPicPr>
            <a:picLocks noChangeAspect="1"/>
          </p:cNvPicPr>
          <p:nvPr/>
        </p:nvPicPr>
        <p:blipFill>
          <a:blip r:embed="rId3"/>
          <a:stretch>
            <a:fillRect/>
          </a:stretch>
        </p:blipFill>
        <p:spPr>
          <a:xfrm>
            <a:off x="8028222" y="875515"/>
            <a:ext cx="3791138" cy="3119435"/>
          </a:xfrm>
          <a:prstGeom prst="rect">
            <a:avLst/>
          </a:prstGeom>
        </p:spPr>
      </p:pic>
      <p:pic>
        <p:nvPicPr>
          <p:cNvPr id="6" name="Picture 5">
            <a:extLst>
              <a:ext uri="{FF2B5EF4-FFF2-40B4-BE49-F238E27FC236}">
                <a16:creationId xmlns:a16="http://schemas.microsoft.com/office/drawing/2014/main" id="{DE5E1D31-028C-432E-92B4-9616BFB98A2E}"/>
              </a:ext>
            </a:extLst>
          </p:cNvPr>
          <p:cNvPicPr>
            <a:picLocks noChangeAspect="1"/>
          </p:cNvPicPr>
          <p:nvPr/>
        </p:nvPicPr>
        <p:blipFill>
          <a:blip r:embed="rId4"/>
          <a:stretch>
            <a:fillRect/>
          </a:stretch>
        </p:blipFill>
        <p:spPr>
          <a:xfrm>
            <a:off x="2157736" y="4378633"/>
            <a:ext cx="4704703" cy="2126784"/>
          </a:xfrm>
          <a:prstGeom prst="rect">
            <a:avLst/>
          </a:prstGeom>
        </p:spPr>
      </p:pic>
    </p:spTree>
    <p:extLst>
      <p:ext uri="{BB962C8B-B14F-4D97-AF65-F5344CB8AC3E}">
        <p14:creationId xmlns:p14="http://schemas.microsoft.com/office/powerpoint/2010/main" val="15884220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E67DF-B0B1-4C64-9893-CDFC787DA615}"/>
              </a:ext>
            </a:extLst>
          </p:cNvPr>
          <p:cNvPicPr>
            <a:picLocks noChangeAspect="1"/>
          </p:cNvPicPr>
          <p:nvPr/>
        </p:nvPicPr>
        <p:blipFill>
          <a:blip r:embed="rId2"/>
          <a:stretch>
            <a:fillRect/>
          </a:stretch>
        </p:blipFill>
        <p:spPr>
          <a:xfrm>
            <a:off x="274745" y="399218"/>
            <a:ext cx="4288377" cy="4514850"/>
          </a:xfrm>
          <a:prstGeom prst="rect">
            <a:avLst/>
          </a:prstGeom>
        </p:spPr>
      </p:pic>
      <p:pic>
        <p:nvPicPr>
          <p:cNvPr id="4" name="Picture 3">
            <a:extLst>
              <a:ext uri="{FF2B5EF4-FFF2-40B4-BE49-F238E27FC236}">
                <a16:creationId xmlns:a16="http://schemas.microsoft.com/office/drawing/2014/main" id="{0C656635-2193-4E22-AEBB-3F0EDDF999A2}"/>
              </a:ext>
            </a:extLst>
          </p:cNvPr>
          <p:cNvPicPr>
            <a:picLocks noChangeAspect="1"/>
          </p:cNvPicPr>
          <p:nvPr/>
        </p:nvPicPr>
        <p:blipFill>
          <a:blip r:embed="rId3"/>
          <a:stretch>
            <a:fillRect/>
          </a:stretch>
        </p:blipFill>
        <p:spPr>
          <a:xfrm>
            <a:off x="4704333" y="508755"/>
            <a:ext cx="6991350" cy="4514850"/>
          </a:xfrm>
          <a:prstGeom prst="rect">
            <a:avLst/>
          </a:prstGeom>
        </p:spPr>
      </p:pic>
    </p:spTree>
    <p:extLst>
      <p:ext uri="{BB962C8B-B14F-4D97-AF65-F5344CB8AC3E}">
        <p14:creationId xmlns:p14="http://schemas.microsoft.com/office/powerpoint/2010/main" val="275832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Hall sensor </a:t>
            </a:r>
          </a:p>
        </p:txBody>
      </p:sp>
      <p:sp>
        <p:nvSpPr>
          <p:cNvPr id="5" name="Content Placeholder 4"/>
          <p:cNvSpPr>
            <a:spLocks noGrp="1"/>
          </p:cNvSpPr>
          <p:nvPr>
            <p:ph idx="1"/>
          </p:nvPr>
        </p:nvSpPr>
        <p:spPr/>
        <p:txBody>
          <a:bodyPr/>
          <a:lstStyle/>
          <a:p>
            <a:r>
              <a:rPr lang="en-US" dirty="0"/>
              <a:t>Voltage produced rotates the gear wheel (in anti lock braking system)</a:t>
            </a:r>
          </a:p>
        </p:txBody>
      </p:sp>
      <p:pic>
        <p:nvPicPr>
          <p:cNvPr id="6" name="Picture 5"/>
          <p:cNvPicPr>
            <a:picLocks noChangeAspect="1"/>
          </p:cNvPicPr>
          <p:nvPr/>
        </p:nvPicPr>
        <p:blipFill>
          <a:blip r:embed="rId2"/>
          <a:stretch>
            <a:fillRect/>
          </a:stretch>
        </p:blipFill>
        <p:spPr>
          <a:xfrm>
            <a:off x="2709957" y="2408986"/>
            <a:ext cx="5803895" cy="3767977"/>
          </a:xfrm>
          <a:prstGeom prst="rect">
            <a:avLst/>
          </a:prstGeom>
        </p:spPr>
      </p:pic>
    </p:spTree>
    <p:extLst>
      <p:ext uri="{BB962C8B-B14F-4D97-AF65-F5344CB8AC3E}">
        <p14:creationId xmlns:p14="http://schemas.microsoft.com/office/powerpoint/2010/main" val="35300038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82C31-7450-4F73-B81E-9580662F0003}"/>
              </a:ext>
            </a:extLst>
          </p:cNvPr>
          <p:cNvPicPr>
            <a:picLocks noChangeAspect="1"/>
          </p:cNvPicPr>
          <p:nvPr/>
        </p:nvPicPr>
        <p:blipFill>
          <a:blip r:embed="rId2"/>
          <a:stretch>
            <a:fillRect/>
          </a:stretch>
        </p:blipFill>
        <p:spPr>
          <a:xfrm>
            <a:off x="1594743" y="170155"/>
            <a:ext cx="8534677" cy="5928851"/>
          </a:xfrm>
          <a:prstGeom prst="rect">
            <a:avLst/>
          </a:prstGeom>
        </p:spPr>
      </p:pic>
    </p:spTree>
    <p:extLst>
      <p:ext uri="{BB962C8B-B14F-4D97-AF65-F5344CB8AC3E}">
        <p14:creationId xmlns:p14="http://schemas.microsoft.com/office/powerpoint/2010/main" val="29279925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95AF9-4471-4707-9654-D17564F4F167}"/>
              </a:ext>
            </a:extLst>
          </p:cNvPr>
          <p:cNvPicPr>
            <a:picLocks noChangeAspect="1"/>
          </p:cNvPicPr>
          <p:nvPr/>
        </p:nvPicPr>
        <p:blipFill>
          <a:blip r:embed="rId2"/>
          <a:stretch>
            <a:fillRect/>
          </a:stretch>
        </p:blipFill>
        <p:spPr>
          <a:xfrm>
            <a:off x="1812385" y="409621"/>
            <a:ext cx="8530100" cy="5560106"/>
          </a:xfrm>
          <a:prstGeom prst="rect">
            <a:avLst/>
          </a:prstGeom>
        </p:spPr>
      </p:pic>
    </p:spTree>
    <p:extLst>
      <p:ext uri="{BB962C8B-B14F-4D97-AF65-F5344CB8AC3E}">
        <p14:creationId xmlns:p14="http://schemas.microsoft.com/office/powerpoint/2010/main" val="29693851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65058-0762-430C-A918-EC4B5D208ABF}"/>
              </a:ext>
            </a:extLst>
          </p:cNvPr>
          <p:cNvPicPr>
            <a:picLocks noChangeAspect="1"/>
          </p:cNvPicPr>
          <p:nvPr/>
        </p:nvPicPr>
        <p:blipFill>
          <a:blip r:embed="rId2"/>
          <a:stretch>
            <a:fillRect/>
          </a:stretch>
        </p:blipFill>
        <p:spPr>
          <a:xfrm>
            <a:off x="1536067" y="812075"/>
            <a:ext cx="9214791" cy="5384934"/>
          </a:xfrm>
          <a:prstGeom prst="rect">
            <a:avLst/>
          </a:prstGeom>
        </p:spPr>
      </p:pic>
    </p:spTree>
    <p:extLst>
      <p:ext uri="{BB962C8B-B14F-4D97-AF65-F5344CB8AC3E}">
        <p14:creationId xmlns:p14="http://schemas.microsoft.com/office/powerpoint/2010/main" val="6334964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25A22-E1EA-44FE-A9AA-535036E8F2F1}"/>
              </a:ext>
            </a:extLst>
          </p:cNvPr>
          <p:cNvPicPr>
            <a:picLocks noChangeAspect="1"/>
          </p:cNvPicPr>
          <p:nvPr/>
        </p:nvPicPr>
        <p:blipFill>
          <a:blip r:embed="rId2"/>
          <a:stretch>
            <a:fillRect/>
          </a:stretch>
        </p:blipFill>
        <p:spPr>
          <a:xfrm>
            <a:off x="2595562" y="957262"/>
            <a:ext cx="7000875" cy="4943475"/>
          </a:xfrm>
          <a:prstGeom prst="rect">
            <a:avLst/>
          </a:prstGeom>
        </p:spPr>
      </p:pic>
    </p:spTree>
    <p:extLst>
      <p:ext uri="{BB962C8B-B14F-4D97-AF65-F5344CB8AC3E}">
        <p14:creationId xmlns:p14="http://schemas.microsoft.com/office/powerpoint/2010/main" val="3457075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19F39-0BD5-4EC7-A40A-79F489261404}"/>
              </a:ext>
            </a:extLst>
          </p:cNvPr>
          <p:cNvPicPr>
            <a:picLocks noChangeAspect="1"/>
          </p:cNvPicPr>
          <p:nvPr/>
        </p:nvPicPr>
        <p:blipFill>
          <a:blip r:embed="rId2"/>
          <a:stretch>
            <a:fillRect/>
          </a:stretch>
        </p:blipFill>
        <p:spPr>
          <a:xfrm>
            <a:off x="973076" y="209271"/>
            <a:ext cx="10097378" cy="6193827"/>
          </a:xfrm>
          <a:prstGeom prst="rect">
            <a:avLst/>
          </a:prstGeom>
        </p:spPr>
      </p:pic>
      <p:pic>
        <p:nvPicPr>
          <p:cNvPr id="4" name="Picture 3">
            <a:extLst>
              <a:ext uri="{FF2B5EF4-FFF2-40B4-BE49-F238E27FC236}">
                <a16:creationId xmlns:a16="http://schemas.microsoft.com/office/drawing/2014/main" id="{1A9542D2-6662-47E0-AEC6-09893CF43C0C}"/>
              </a:ext>
            </a:extLst>
          </p:cNvPr>
          <p:cNvPicPr>
            <a:picLocks noChangeAspect="1"/>
          </p:cNvPicPr>
          <p:nvPr/>
        </p:nvPicPr>
        <p:blipFill>
          <a:blip r:embed="rId2"/>
          <a:stretch>
            <a:fillRect/>
          </a:stretch>
        </p:blipFill>
        <p:spPr>
          <a:xfrm>
            <a:off x="973076" y="209270"/>
            <a:ext cx="10097378" cy="6193827"/>
          </a:xfrm>
          <a:prstGeom prst="rect">
            <a:avLst/>
          </a:prstGeom>
        </p:spPr>
      </p:pic>
    </p:spTree>
    <p:extLst>
      <p:ext uri="{BB962C8B-B14F-4D97-AF65-F5344CB8AC3E}">
        <p14:creationId xmlns:p14="http://schemas.microsoft.com/office/powerpoint/2010/main" val="20476039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6CCD2-4756-4C15-8F02-C865864BEADD}"/>
              </a:ext>
            </a:extLst>
          </p:cNvPr>
          <p:cNvPicPr>
            <a:picLocks noChangeAspect="1"/>
          </p:cNvPicPr>
          <p:nvPr/>
        </p:nvPicPr>
        <p:blipFill>
          <a:blip r:embed="rId2"/>
          <a:stretch>
            <a:fillRect/>
          </a:stretch>
        </p:blipFill>
        <p:spPr>
          <a:xfrm>
            <a:off x="1423987" y="814387"/>
            <a:ext cx="9344025" cy="5229225"/>
          </a:xfrm>
          <a:prstGeom prst="rect">
            <a:avLst/>
          </a:prstGeom>
        </p:spPr>
      </p:pic>
    </p:spTree>
    <p:extLst>
      <p:ext uri="{BB962C8B-B14F-4D97-AF65-F5344CB8AC3E}">
        <p14:creationId xmlns:p14="http://schemas.microsoft.com/office/powerpoint/2010/main" val="39330427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5E06D-E9DB-4621-8EBC-517A2FFE4D00}"/>
              </a:ext>
            </a:extLst>
          </p:cNvPr>
          <p:cNvPicPr>
            <a:picLocks noChangeAspect="1"/>
          </p:cNvPicPr>
          <p:nvPr/>
        </p:nvPicPr>
        <p:blipFill>
          <a:blip r:embed="rId2"/>
          <a:stretch>
            <a:fillRect/>
          </a:stretch>
        </p:blipFill>
        <p:spPr>
          <a:xfrm>
            <a:off x="1957387" y="1057275"/>
            <a:ext cx="8277225" cy="4743450"/>
          </a:xfrm>
          <a:prstGeom prst="rect">
            <a:avLst/>
          </a:prstGeom>
        </p:spPr>
      </p:pic>
    </p:spTree>
    <p:extLst>
      <p:ext uri="{BB962C8B-B14F-4D97-AF65-F5344CB8AC3E}">
        <p14:creationId xmlns:p14="http://schemas.microsoft.com/office/powerpoint/2010/main" val="1053424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A7E39-99C8-4A20-AB3D-5CA8E62A3663}"/>
              </a:ext>
            </a:extLst>
          </p:cNvPr>
          <p:cNvPicPr>
            <a:picLocks noChangeAspect="1"/>
          </p:cNvPicPr>
          <p:nvPr/>
        </p:nvPicPr>
        <p:blipFill>
          <a:blip r:embed="rId2"/>
          <a:stretch>
            <a:fillRect/>
          </a:stretch>
        </p:blipFill>
        <p:spPr>
          <a:xfrm>
            <a:off x="1452562" y="838200"/>
            <a:ext cx="9286875" cy="5181600"/>
          </a:xfrm>
          <a:prstGeom prst="rect">
            <a:avLst/>
          </a:prstGeom>
        </p:spPr>
      </p:pic>
    </p:spTree>
    <p:extLst>
      <p:ext uri="{BB962C8B-B14F-4D97-AF65-F5344CB8AC3E}">
        <p14:creationId xmlns:p14="http://schemas.microsoft.com/office/powerpoint/2010/main" val="25208666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952DC-78B1-42FA-B583-92DCB2A7569B}"/>
              </a:ext>
            </a:extLst>
          </p:cNvPr>
          <p:cNvPicPr>
            <a:picLocks noChangeAspect="1"/>
          </p:cNvPicPr>
          <p:nvPr/>
        </p:nvPicPr>
        <p:blipFill>
          <a:blip r:embed="rId2"/>
          <a:stretch>
            <a:fillRect/>
          </a:stretch>
        </p:blipFill>
        <p:spPr>
          <a:xfrm>
            <a:off x="1590675" y="895350"/>
            <a:ext cx="9010650" cy="5067300"/>
          </a:xfrm>
          <a:prstGeom prst="rect">
            <a:avLst/>
          </a:prstGeom>
        </p:spPr>
      </p:pic>
    </p:spTree>
    <p:extLst>
      <p:ext uri="{BB962C8B-B14F-4D97-AF65-F5344CB8AC3E}">
        <p14:creationId xmlns:p14="http://schemas.microsoft.com/office/powerpoint/2010/main" val="26808092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A1006-3A66-4E98-885F-B3350278574D}"/>
              </a:ext>
            </a:extLst>
          </p:cNvPr>
          <p:cNvPicPr>
            <a:picLocks noChangeAspect="1"/>
          </p:cNvPicPr>
          <p:nvPr/>
        </p:nvPicPr>
        <p:blipFill>
          <a:blip r:embed="rId2"/>
          <a:stretch>
            <a:fillRect/>
          </a:stretch>
        </p:blipFill>
        <p:spPr>
          <a:xfrm>
            <a:off x="2338387" y="976312"/>
            <a:ext cx="7515225" cy="4905375"/>
          </a:xfrm>
          <a:prstGeom prst="rect">
            <a:avLst/>
          </a:prstGeom>
        </p:spPr>
      </p:pic>
    </p:spTree>
    <p:extLst>
      <p:ext uri="{BB962C8B-B14F-4D97-AF65-F5344CB8AC3E}">
        <p14:creationId xmlns:p14="http://schemas.microsoft.com/office/powerpoint/2010/main" val="413690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65730" y="524962"/>
            <a:ext cx="7799294" cy="5855584"/>
          </a:xfrm>
          <a:prstGeom prst="rect">
            <a:avLst/>
          </a:prstGeom>
        </p:spPr>
      </p:pic>
    </p:spTree>
    <p:extLst>
      <p:ext uri="{BB962C8B-B14F-4D97-AF65-F5344CB8AC3E}">
        <p14:creationId xmlns:p14="http://schemas.microsoft.com/office/powerpoint/2010/main" val="3478371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75C8A-2158-4EC3-BB7F-A490EA99A061}"/>
              </a:ext>
            </a:extLst>
          </p:cNvPr>
          <p:cNvPicPr>
            <a:picLocks noChangeAspect="1"/>
          </p:cNvPicPr>
          <p:nvPr/>
        </p:nvPicPr>
        <p:blipFill>
          <a:blip r:embed="rId2"/>
          <a:stretch>
            <a:fillRect/>
          </a:stretch>
        </p:blipFill>
        <p:spPr>
          <a:xfrm>
            <a:off x="1411966" y="834176"/>
            <a:ext cx="10296503" cy="5060597"/>
          </a:xfrm>
          <a:prstGeom prst="rect">
            <a:avLst/>
          </a:prstGeom>
        </p:spPr>
      </p:pic>
    </p:spTree>
    <p:extLst>
      <p:ext uri="{BB962C8B-B14F-4D97-AF65-F5344CB8AC3E}">
        <p14:creationId xmlns:p14="http://schemas.microsoft.com/office/powerpoint/2010/main" val="3192914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B6B37-27B1-4307-A8C5-97C3A244AEE0}"/>
              </a:ext>
            </a:extLst>
          </p:cNvPr>
          <p:cNvPicPr>
            <a:picLocks noChangeAspect="1"/>
          </p:cNvPicPr>
          <p:nvPr/>
        </p:nvPicPr>
        <p:blipFill>
          <a:blip r:embed="rId2"/>
          <a:stretch>
            <a:fillRect/>
          </a:stretch>
        </p:blipFill>
        <p:spPr>
          <a:xfrm>
            <a:off x="1976437" y="1204912"/>
            <a:ext cx="8239125" cy="4448175"/>
          </a:xfrm>
          <a:prstGeom prst="rect">
            <a:avLst/>
          </a:prstGeom>
        </p:spPr>
      </p:pic>
    </p:spTree>
    <p:extLst>
      <p:ext uri="{BB962C8B-B14F-4D97-AF65-F5344CB8AC3E}">
        <p14:creationId xmlns:p14="http://schemas.microsoft.com/office/powerpoint/2010/main" val="1006104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2B03A-5DA9-4AB0-9C75-CC39C54C94CA}"/>
              </a:ext>
            </a:extLst>
          </p:cNvPr>
          <p:cNvPicPr>
            <a:picLocks noChangeAspect="1"/>
          </p:cNvPicPr>
          <p:nvPr/>
        </p:nvPicPr>
        <p:blipFill>
          <a:blip r:embed="rId2"/>
          <a:stretch>
            <a:fillRect/>
          </a:stretch>
        </p:blipFill>
        <p:spPr>
          <a:xfrm>
            <a:off x="1624012" y="1171575"/>
            <a:ext cx="8943975" cy="4514850"/>
          </a:xfrm>
          <a:prstGeom prst="rect">
            <a:avLst/>
          </a:prstGeom>
        </p:spPr>
      </p:pic>
    </p:spTree>
    <p:extLst>
      <p:ext uri="{BB962C8B-B14F-4D97-AF65-F5344CB8AC3E}">
        <p14:creationId xmlns:p14="http://schemas.microsoft.com/office/powerpoint/2010/main" val="6415857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52064-77BA-43B2-98FC-1BE309EAE9E7}"/>
              </a:ext>
            </a:extLst>
          </p:cNvPr>
          <p:cNvPicPr>
            <a:picLocks noChangeAspect="1"/>
          </p:cNvPicPr>
          <p:nvPr/>
        </p:nvPicPr>
        <p:blipFill>
          <a:blip r:embed="rId2"/>
          <a:stretch>
            <a:fillRect/>
          </a:stretch>
        </p:blipFill>
        <p:spPr>
          <a:xfrm>
            <a:off x="1736324" y="532660"/>
            <a:ext cx="8117889" cy="6230008"/>
          </a:xfrm>
          <a:prstGeom prst="rect">
            <a:avLst/>
          </a:prstGeom>
        </p:spPr>
      </p:pic>
      <p:sp>
        <p:nvSpPr>
          <p:cNvPr id="2" name="TextBox 1">
            <a:extLst>
              <a:ext uri="{FF2B5EF4-FFF2-40B4-BE49-F238E27FC236}">
                <a16:creationId xmlns:a16="http://schemas.microsoft.com/office/drawing/2014/main" id="{AC9A6353-1ED8-4634-A122-3D90A72C4CD8}"/>
              </a:ext>
            </a:extLst>
          </p:cNvPr>
          <p:cNvSpPr txBox="1"/>
          <p:nvPr/>
        </p:nvSpPr>
        <p:spPr>
          <a:xfrm>
            <a:off x="2885243" y="44389"/>
            <a:ext cx="79277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WEIGH FEEDER SYSTEM</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1779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3FF41-9341-41C5-82F9-0972A2357454}"/>
              </a:ext>
            </a:extLst>
          </p:cNvPr>
          <p:cNvPicPr>
            <a:picLocks noChangeAspect="1"/>
          </p:cNvPicPr>
          <p:nvPr/>
        </p:nvPicPr>
        <p:blipFill>
          <a:blip r:embed="rId2"/>
          <a:stretch>
            <a:fillRect/>
          </a:stretch>
        </p:blipFill>
        <p:spPr>
          <a:xfrm>
            <a:off x="1739190" y="352748"/>
            <a:ext cx="8274821" cy="6189205"/>
          </a:xfrm>
          <a:prstGeom prst="rect">
            <a:avLst/>
          </a:prstGeom>
        </p:spPr>
      </p:pic>
    </p:spTree>
    <p:extLst>
      <p:ext uri="{BB962C8B-B14F-4D97-AF65-F5344CB8AC3E}">
        <p14:creationId xmlns:p14="http://schemas.microsoft.com/office/powerpoint/2010/main" val="6216136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D3979-0518-4E1E-A30A-CF64562CC960}"/>
              </a:ext>
            </a:extLst>
          </p:cNvPr>
          <p:cNvPicPr>
            <a:picLocks noChangeAspect="1"/>
          </p:cNvPicPr>
          <p:nvPr/>
        </p:nvPicPr>
        <p:blipFill>
          <a:blip r:embed="rId2"/>
          <a:stretch>
            <a:fillRect/>
          </a:stretch>
        </p:blipFill>
        <p:spPr>
          <a:xfrm>
            <a:off x="2113994" y="226057"/>
            <a:ext cx="8006549" cy="5817946"/>
          </a:xfrm>
          <a:prstGeom prst="rect">
            <a:avLst/>
          </a:prstGeom>
        </p:spPr>
      </p:pic>
    </p:spTree>
    <p:extLst>
      <p:ext uri="{BB962C8B-B14F-4D97-AF65-F5344CB8AC3E}">
        <p14:creationId xmlns:p14="http://schemas.microsoft.com/office/powerpoint/2010/main" val="2660871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FD66D-2349-415A-9114-7AFE3B9A2221}"/>
              </a:ext>
            </a:extLst>
          </p:cNvPr>
          <p:cNvPicPr>
            <a:picLocks noChangeAspect="1"/>
          </p:cNvPicPr>
          <p:nvPr/>
        </p:nvPicPr>
        <p:blipFill>
          <a:blip r:embed="rId2"/>
          <a:stretch>
            <a:fillRect/>
          </a:stretch>
        </p:blipFill>
        <p:spPr>
          <a:xfrm>
            <a:off x="2867025" y="819150"/>
            <a:ext cx="6457950" cy="5219700"/>
          </a:xfrm>
          <a:prstGeom prst="rect">
            <a:avLst/>
          </a:prstGeom>
        </p:spPr>
      </p:pic>
    </p:spTree>
    <p:extLst>
      <p:ext uri="{BB962C8B-B14F-4D97-AF65-F5344CB8AC3E}">
        <p14:creationId xmlns:p14="http://schemas.microsoft.com/office/powerpoint/2010/main" val="36810622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2635C-5A6F-46E2-90FD-D5B627645C07}"/>
              </a:ext>
            </a:extLst>
          </p:cNvPr>
          <p:cNvPicPr>
            <a:picLocks noChangeAspect="1"/>
          </p:cNvPicPr>
          <p:nvPr/>
        </p:nvPicPr>
        <p:blipFill>
          <a:blip r:embed="rId2"/>
          <a:stretch>
            <a:fillRect/>
          </a:stretch>
        </p:blipFill>
        <p:spPr>
          <a:xfrm>
            <a:off x="2652712" y="771525"/>
            <a:ext cx="6886575" cy="5314950"/>
          </a:xfrm>
          <a:prstGeom prst="rect">
            <a:avLst/>
          </a:prstGeom>
        </p:spPr>
      </p:pic>
    </p:spTree>
    <p:extLst>
      <p:ext uri="{BB962C8B-B14F-4D97-AF65-F5344CB8AC3E}">
        <p14:creationId xmlns:p14="http://schemas.microsoft.com/office/powerpoint/2010/main" val="27145884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32F0A-8805-4E4F-B2D0-37699ED6B0C3}"/>
              </a:ext>
            </a:extLst>
          </p:cNvPr>
          <p:cNvPicPr>
            <a:picLocks noChangeAspect="1"/>
          </p:cNvPicPr>
          <p:nvPr/>
        </p:nvPicPr>
        <p:blipFill>
          <a:blip r:embed="rId2"/>
          <a:stretch>
            <a:fillRect/>
          </a:stretch>
        </p:blipFill>
        <p:spPr>
          <a:xfrm>
            <a:off x="2733675" y="747712"/>
            <a:ext cx="6724650" cy="5362575"/>
          </a:xfrm>
          <a:prstGeom prst="rect">
            <a:avLst/>
          </a:prstGeom>
        </p:spPr>
      </p:pic>
    </p:spTree>
    <p:extLst>
      <p:ext uri="{BB962C8B-B14F-4D97-AF65-F5344CB8AC3E}">
        <p14:creationId xmlns:p14="http://schemas.microsoft.com/office/powerpoint/2010/main" val="42714038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03433-04CC-418F-937C-B1E129898018}"/>
              </a:ext>
            </a:extLst>
          </p:cNvPr>
          <p:cNvPicPr>
            <a:picLocks noChangeAspect="1"/>
          </p:cNvPicPr>
          <p:nvPr/>
        </p:nvPicPr>
        <p:blipFill>
          <a:blip r:embed="rId2"/>
          <a:stretch>
            <a:fillRect/>
          </a:stretch>
        </p:blipFill>
        <p:spPr>
          <a:xfrm>
            <a:off x="2486025" y="1076325"/>
            <a:ext cx="7219950" cy="4705350"/>
          </a:xfrm>
          <a:prstGeom prst="rect">
            <a:avLst/>
          </a:prstGeom>
        </p:spPr>
      </p:pic>
    </p:spTree>
    <p:extLst>
      <p:ext uri="{BB962C8B-B14F-4D97-AF65-F5344CB8AC3E}">
        <p14:creationId xmlns:p14="http://schemas.microsoft.com/office/powerpoint/2010/main" val="382714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sensor </a:t>
            </a:r>
            <a:r>
              <a:rPr lang="en-US" dirty="0" err="1"/>
              <a:t>Vs</a:t>
            </a:r>
            <a:r>
              <a:rPr lang="en-US" dirty="0"/>
              <a:t> Magnetic sensor</a:t>
            </a:r>
          </a:p>
        </p:txBody>
      </p:sp>
      <p:sp>
        <p:nvSpPr>
          <p:cNvPr id="3" name="Content Placeholder 2"/>
          <p:cNvSpPr>
            <a:spLocks noGrp="1"/>
          </p:cNvSpPr>
          <p:nvPr>
            <p:ph idx="1"/>
          </p:nvPr>
        </p:nvSpPr>
        <p:spPr>
          <a:xfrm>
            <a:off x="838200" y="1571348"/>
            <a:ext cx="10515600" cy="4605615"/>
          </a:xfrm>
        </p:spPr>
        <p:txBody>
          <a:bodyPr/>
          <a:lstStyle/>
          <a:p>
            <a:r>
              <a:rPr lang="en-US" dirty="0"/>
              <a:t>A </a:t>
            </a:r>
            <a:r>
              <a:rPr lang="en-US" b="1" dirty="0"/>
              <a:t>Hall sensor detects the strength of a magnetic field perpendicular to it</a:t>
            </a:r>
            <a:r>
              <a:rPr lang="en-US" dirty="0"/>
              <a:t>, </a:t>
            </a:r>
          </a:p>
          <a:p>
            <a:r>
              <a:rPr lang="en-US" dirty="0"/>
              <a:t>whereas an MR sensor detects the angle of a parallel magnetic field</a:t>
            </a:r>
          </a:p>
          <a:p>
            <a:endParaRPr lang="en-US" dirty="0"/>
          </a:p>
        </p:txBody>
      </p:sp>
      <p:pic>
        <p:nvPicPr>
          <p:cNvPr id="4" name="Picture 3"/>
          <p:cNvPicPr>
            <a:picLocks noChangeAspect="1"/>
          </p:cNvPicPr>
          <p:nvPr/>
        </p:nvPicPr>
        <p:blipFill>
          <a:blip r:embed="rId2"/>
          <a:stretch>
            <a:fillRect/>
          </a:stretch>
        </p:blipFill>
        <p:spPr>
          <a:xfrm>
            <a:off x="1905000" y="3063875"/>
            <a:ext cx="8382000" cy="3248025"/>
          </a:xfrm>
          <a:prstGeom prst="rect">
            <a:avLst/>
          </a:prstGeom>
        </p:spPr>
      </p:pic>
    </p:spTree>
    <p:extLst>
      <p:ext uri="{BB962C8B-B14F-4D97-AF65-F5344CB8AC3E}">
        <p14:creationId xmlns:p14="http://schemas.microsoft.com/office/powerpoint/2010/main" val="27153909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59A42-1887-4692-9782-A534434A6A95}"/>
              </a:ext>
            </a:extLst>
          </p:cNvPr>
          <p:cNvPicPr>
            <a:picLocks noChangeAspect="1"/>
          </p:cNvPicPr>
          <p:nvPr/>
        </p:nvPicPr>
        <p:blipFill>
          <a:blip r:embed="rId2"/>
          <a:stretch>
            <a:fillRect/>
          </a:stretch>
        </p:blipFill>
        <p:spPr>
          <a:xfrm>
            <a:off x="2614612" y="1428750"/>
            <a:ext cx="6962775" cy="4000500"/>
          </a:xfrm>
          <a:prstGeom prst="rect">
            <a:avLst/>
          </a:prstGeom>
        </p:spPr>
      </p:pic>
    </p:spTree>
    <p:extLst>
      <p:ext uri="{BB962C8B-B14F-4D97-AF65-F5344CB8AC3E}">
        <p14:creationId xmlns:p14="http://schemas.microsoft.com/office/powerpoint/2010/main" val="31748053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14245-547C-496A-BB7D-B61CC7DF1A2A}"/>
              </a:ext>
            </a:extLst>
          </p:cNvPr>
          <p:cNvPicPr>
            <a:picLocks noChangeAspect="1"/>
          </p:cNvPicPr>
          <p:nvPr/>
        </p:nvPicPr>
        <p:blipFill>
          <a:blip r:embed="rId2"/>
          <a:stretch>
            <a:fillRect/>
          </a:stretch>
        </p:blipFill>
        <p:spPr>
          <a:xfrm>
            <a:off x="2695575" y="728662"/>
            <a:ext cx="6800850" cy="5400675"/>
          </a:xfrm>
          <a:prstGeom prst="rect">
            <a:avLst/>
          </a:prstGeom>
        </p:spPr>
      </p:pic>
    </p:spTree>
    <p:extLst>
      <p:ext uri="{BB962C8B-B14F-4D97-AF65-F5344CB8AC3E}">
        <p14:creationId xmlns:p14="http://schemas.microsoft.com/office/powerpoint/2010/main" val="27888956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17C89-57BD-49E3-B480-3EFCBA0BE062}"/>
              </a:ext>
            </a:extLst>
          </p:cNvPr>
          <p:cNvPicPr>
            <a:picLocks noChangeAspect="1"/>
          </p:cNvPicPr>
          <p:nvPr/>
        </p:nvPicPr>
        <p:blipFill>
          <a:blip r:embed="rId2"/>
          <a:stretch>
            <a:fillRect/>
          </a:stretch>
        </p:blipFill>
        <p:spPr>
          <a:xfrm>
            <a:off x="2533650" y="1490662"/>
            <a:ext cx="7124700" cy="3876675"/>
          </a:xfrm>
          <a:prstGeom prst="rect">
            <a:avLst/>
          </a:prstGeom>
        </p:spPr>
      </p:pic>
    </p:spTree>
    <p:extLst>
      <p:ext uri="{BB962C8B-B14F-4D97-AF65-F5344CB8AC3E}">
        <p14:creationId xmlns:p14="http://schemas.microsoft.com/office/powerpoint/2010/main" val="38860841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0E40F-1F30-4431-ADFF-6D57B72C83E2}"/>
              </a:ext>
            </a:extLst>
          </p:cNvPr>
          <p:cNvPicPr>
            <a:picLocks noChangeAspect="1"/>
          </p:cNvPicPr>
          <p:nvPr/>
        </p:nvPicPr>
        <p:blipFill>
          <a:blip r:embed="rId2"/>
          <a:stretch>
            <a:fillRect/>
          </a:stretch>
        </p:blipFill>
        <p:spPr>
          <a:xfrm>
            <a:off x="2462212" y="1509712"/>
            <a:ext cx="7267575" cy="3838575"/>
          </a:xfrm>
          <a:prstGeom prst="rect">
            <a:avLst/>
          </a:prstGeom>
        </p:spPr>
      </p:pic>
    </p:spTree>
    <p:extLst>
      <p:ext uri="{BB962C8B-B14F-4D97-AF65-F5344CB8AC3E}">
        <p14:creationId xmlns:p14="http://schemas.microsoft.com/office/powerpoint/2010/main" val="33794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What's a Magnetic Sensor</a:t>
            </a:r>
            <a:r>
              <a:rPr lang="en-US" dirty="0"/>
              <a:t>?</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magnetic sensor is a sensor that detects the </a:t>
            </a:r>
            <a:r>
              <a:rPr lang="en-US" dirty="0">
                <a:solidFill>
                  <a:srgbClr val="FF0000"/>
                </a:solidFill>
                <a:latin typeface="Times New Roman" panose="02020603050405020304" pitchFamily="18" charset="0"/>
                <a:cs typeface="Times New Roman" panose="02020603050405020304" pitchFamily="18" charset="0"/>
              </a:rPr>
              <a:t>magnitude of magnetism and geomagnetism </a:t>
            </a:r>
            <a:r>
              <a:rPr lang="en-US" dirty="0">
                <a:latin typeface="Times New Roman" panose="02020603050405020304" pitchFamily="18" charset="0"/>
                <a:cs typeface="Times New Roman" panose="02020603050405020304" pitchFamily="18" charset="0"/>
              </a:rPr>
              <a:t>generated by a magnet or current.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serves a </a:t>
            </a:r>
            <a:r>
              <a:rPr lang="en-US" dirty="0">
                <a:solidFill>
                  <a:srgbClr val="FF0000"/>
                </a:solidFill>
                <a:latin typeface="Times New Roman" panose="02020603050405020304" pitchFamily="18" charset="0"/>
                <a:cs typeface="Times New Roman" panose="02020603050405020304" pitchFamily="18" charset="0"/>
              </a:rPr>
              <a:t>strong impact in changing properties </a:t>
            </a:r>
            <a:r>
              <a:rPr lang="en-US" dirty="0">
                <a:latin typeface="Times New Roman" panose="02020603050405020304" pitchFamily="18" charset="0"/>
                <a:cs typeface="Times New Roman" panose="02020603050405020304" pitchFamily="18" charset="0"/>
              </a:rPr>
              <a:t>of certain materials.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produces effects which are </a:t>
            </a:r>
            <a:r>
              <a:rPr lang="en-US" dirty="0">
                <a:solidFill>
                  <a:srgbClr val="FF0000"/>
                </a:solidFill>
                <a:latin typeface="Times New Roman" panose="02020603050405020304" pitchFamily="18" charset="0"/>
                <a:cs typeface="Times New Roman" panose="02020603050405020304" pitchFamily="18" charset="0"/>
              </a:rPr>
              <a:t>mechanical or electrical in nature</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are many different types of magnetic sensors.</a:t>
            </a:r>
          </a:p>
          <a:p>
            <a:endParaRPr lang="en-US" dirty="0"/>
          </a:p>
        </p:txBody>
      </p:sp>
    </p:spTree>
    <p:extLst>
      <p:ext uri="{BB962C8B-B14F-4D97-AF65-F5344CB8AC3E}">
        <p14:creationId xmlns:p14="http://schemas.microsoft.com/office/powerpoint/2010/main" val="669857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Distance or proximity sensors</a:t>
            </a:r>
          </a:p>
        </p:txBody>
      </p:sp>
      <p:sp>
        <p:nvSpPr>
          <p:cNvPr id="3" name="Content Placeholder 2"/>
          <p:cNvSpPr>
            <a:spLocks noGrp="1"/>
          </p:cNvSpPr>
          <p:nvPr>
            <p:ph idx="1"/>
          </p:nvPr>
        </p:nvSpPr>
        <p:spPr/>
        <p:txBody>
          <a:bodyPr/>
          <a:lstStyle/>
          <a:p>
            <a:r>
              <a:rPr lang="en-US" dirty="0"/>
              <a:t>Packed in a </a:t>
            </a:r>
            <a:r>
              <a:rPr lang="en-US" dirty="0">
                <a:solidFill>
                  <a:srgbClr val="FF0000"/>
                </a:solidFill>
              </a:rPr>
              <a:t>small package with low power consumption</a:t>
            </a:r>
            <a:r>
              <a:rPr lang="en-US" dirty="0"/>
              <a:t>, this IR proximity sensor allows for </a:t>
            </a:r>
            <a:r>
              <a:rPr lang="en-US" dirty="0">
                <a:solidFill>
                  <a:srgbClr val="FF0000"/>
                </a:solidFill>
              </a:rPr>
              <a:t>continuous distance reading with a range of </a:t>
            </a:r>
            <a:r>
              <a:rPr lang="en-US" b="1" dirty="0">
                <a:solidFill>
                  <a:srgbClr val="FF0000"/>
                </a:solidFill>
              </a:rPr>
              <a:t>10cm to 80cm</a:t>
            </a:r>
            <a:endParaRPr lang="en-US" dirty="0">
              <a:solidFill>
                <a:srgbClr val="FF0000"/>
              </a:solidFill>
            </a:endParaRPr>
          </a:p>
          <a:p>
            <a:r>
              <a:rPr lang="en-US" dirty="0"/>
              <a:t>Developed based on ‘skin effect’ in which </a:t>
            </a:r>
            <a:r>
              <a:rPr lang="en-US" dirty="0">
                <a:solidFill>
                  <a:srgbClr val="FF0000"/>
                </a:solidFill>
              </a:rPr>
              <a:t>eddy current forces the current flowing through the interior of a material to move to its surface level.</a:t>
            </a:r>
          </a:p>
          <a:p>
            <a:r>
              <a:rPr lang="en-US" dirty="0"/>
              <a:t>Proximity (nearness in space) of the object is </a:t>
            </a:r>
            <a:r>
              <a:rPr lang="en-US" dirty="0">
                <a:solidFill>
                  <a:srgbClr val="FF0000"/>
                </a:solidFill>
              </a:rPr>
              <a:t>detected by a change in capacitance. </a:t>
            </a:r>
            <a:r>
              <a:rPr lang="en-US" dirty="0"/>
              <a:t>The sensor can also be used to detect a wide variety of non-metallic and metallic objects and typically operate over a range of </a:t>
            </a:r>
            <a:r>
              <a:rPr lang="en-US" b="1" dirty="0"/>
              <a:t>3 to 30 mm</a:t>
            </a:r>
            <a:r>
              <a:rPr lang="en-US" dirty="0"/>
              <a:t>.</a:t>
            </a:r>
          </a:p>
        </p:txBody>
      </p:sp>
    </p:spTree>
    <p:extLst>
      <p:ext uri="{BB962C8B-B14F-4D97-AF65-F5344CB8AC3E}">
        <p14:creationId xmlns:p14="http://schemas.microsoft.com/office/powerpoint/2010/main" val="26591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sensors</a:t>
            </a:r>
          </a:p>
        </p:txBody>
      </p:sp>
      <p:pic>
        <p:nvPicPr>
          <p:cNvPr id="4" name="Content Placeholder 3"/>
          <p:cNvPicPr>
            <a:picLocks noGrp="1" noChangeAspect="1"/>
          </p:cNvPicPr>
          <p:nvPr>
            <p:ph idx="1"/>
          </p:nvPr>
        </p:nvPicPr>
        <p:blipFill>
          <a:blip r:embed="rId2"/>
          <a:stretch>
            <a:fillRect/>
          </a:stretch>
        </p:blipFill>
        <p:spPr>
          <a:xfrm>
            <a:off x="3990975" y="1991519"/>
            <a:ext cx="4210050" cy="4019550"/>
          </a:xfrm>
          <a:prstGeom prst="rect">
            <a:avLst/>
          </a:prstGeom>
        </p:spPr>
      </p:pic>
    </p:spTree>
    <p:extLst>
      <p:ext uri="{BB962C8B-B14F-4D97-AF65-F5344CB8AC3E}">
        <p14:creationId xmlns:p14="http://schemas.microsoft.com/office/powerpoint/2010/main" val="248558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a:t>
            </a:r>
            <a:r>
              <a:rPr lang="en-US" dirty="0" err="1"/>
              <a:t>Wiegand</a:t>
            </a:r>
            <a:r>
              <a:rPr lang="en-US" dirty="0"/>
              <a:t> and pulse wire sensors</a:t>
            </a:r>
          </a:p>
        </p:txBody>
      </p:sp>
      <p:sp>
        <p:nvSpPr>
          <p:cNvPr id="3" name="Content Placeholder 2"/>
          <p:cNvSpPr>
            <a:spLocks noGrp="1"/>
          </p:cNvSpPr>
          <p:nvPr>
            <p:ph idx="1"/>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Tiny devices that use variations in an external magnetic field to generate electrical signals and energy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specific type of material when subjected </a:t>
            </a:r>
            <a:r>
              <a:rPr lang="en-US" dirty="0">
                <a:solidFill>
                  <a:srgbClr val="FF0000"/>
                </a:solidFill>
                <a:latin typeface="Times New Roman" panose="02020603050405020304" pitchFamily="18" charset="0"/>
                <a:cs typeface="Times New Roman" panose="02020603050405020304" pitchFamily="18" charset="0"/>
              </a:rPr>
              <a:t>to pulse voltages under stress shows switching effect</a:t>
            </a:r>
            <a:r>
              <a:rPr lang="en-US" dirty="0">
                <a:latin typeface="Times New Roman" panose="02020603050405020304" pitchFamily="18" charset="0"/>
                <a:cs typeface="Times New Roman" panose="02020603050405020304" pitchFamily="18" charset="0"/>
              </a:rPr>
              <a:t> which occurs due to Barkhausen jump. </a:t>
            </a:r>
          </a:p>
          <a:p>
            <a:r>
              <a:rPr lang="en-US" dirty="0">
                <a:latin typeface="Times New Roman" panose="02020603050405020304" pitchFamily="18" charset="0"/>
                <a:cs typeface="Times New Roman" panose="02020603050405020304" pitchFamily="18" charset="0"/>
              </a:rPr>
              <a:t>This is utilized to produce such sensors. The effect is called ‘Sixtus -Tonks effect’ after the experimenter who demonstrated it.</a:t>
            </a:r>
          </a:p>
          <a:p>
            <a:endParaRPr lang="en-US" dirty="0"/>
          </a:p>
        </p:txBody>
      </p:sp>
    </p:spTree>
    <p:extLst>
      <p:ext uri="{BB962C8B-B14F-4D97-AF65-F5344CB8AC3E}">
        <p14:creationId xmlns:p14="http://schemas.microsoft.com/office/powerpoint/2010/main" val="246922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115"/>
            <a:ext cx="10515600" cy="838939"/>
          </a:xfrm>
        </p:spPr>
        <p:txBody>
          <a:bodyPr>
            <a:normAutofit/>
          </a:bodyPr>
          <a:lstStyle/>
          <a:p>
            <a:pPr algn="ctr"/>
            <a:r>
              <a:rPr lang="en-US" dirty="0" err="1"/>
              <a:t>Wiegand</a:t>
            </a:r>
            <a:r>
              <a:rPr lang="en-US" dirty="0"/>
              <a:t> and pulse wire sensors</a:t>
            </a:r>
          </a:p>
        </p:txBody>
      </p:sp>
      <p:sp>
        <p:nvSpPr>
          <p:cNvPr id="3" name="Content Placeholder 2"/>
          <p:cNvSpPr>
            <a:spLocks noGrp="1"/>
          </p:cNvSpPr>
          <p:nvPr>
            <p:ph idx="1"/>
          </p:nvPr>
        </p:nvSpPr>
        <p:spPr>
          <a:xfrm>
            <a:off x="204187" y="914400"/>
            <a:ext cx="11585360" cy="5770485"/>
          </a:xfrm>
        </p:spPr>
        <p:txBody>
          <a:bodyPr>
            <a:normAutofit/>
          </a:bodyPr>
          <a:lstStyle/>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sensors are built around small sections of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wire, a specially prepared ferromagnetic alloy that has a unique physical property.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When exposed to an alternating external magnetic field, a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wire will initially retaining its magnetic polarity - when the external field reaches a certain threshold, the polarity of the wire segment will abruptly reverse.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polarity switch occurs within a few microseconds and can generate a distinct current pulse in a fine copper coil wrapped around the ferromagnetic core.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This pulse is strong enough to </a:t>
            </a:r>
            <a:r>
              <a:rPr lang="en-US" dirty="0">
                <a:solidFill>
                  <a:srgbClr val="FF0000"/>
                </a:solidFill>
                <a:latin typeface="Times New Roman" panose="02020603050405020304" pitchFamily="18" charset="0"/>
                <a:cs typeface="Times New Roman" panose="02020603050405020304" pitchFamily="18" charset="0"/>
              </a:rPr>
              <a:t>activate logic circuits and can be used to energize low power electronic chips. </a:t>
            </a:r>
            <a:r>
              <a:rPr lang="en-US" dirty="0">
                <a:latin typeface="Times New Roman" panose="02020603050405020304" pitchFamily="18" charset="0"/>
                <a:cs typeface="Times New Roman" panose="02020603050405020304" pitchFamily="18" charset="0"/>
              </a:rPr>
              <a:t>This self-powering capacity of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sensors helps make them more reliable – and safer – since they can provide signals for </a:t>
            </a:r>
            <a:r>
              <a:rPr lang="en-US" dirty="0">
                <a:solidFill>
                  <a:srgbClr val="FF0000"/>
                </a:solidFill>
                <a:latin typeface="Times New Roman" panose="02020603050405020304" pitchFamily="18" charset="0"/>
                <a:cs typeface="Times New Roman" panose="02020603050405020304" pitchFamily="18" charset="0"/>
              </a:rPr>
              <a:t>alarm systems without external power sources</a:t>
            </a:r>
            <a:r>
              <a:rPr lang="en-US" dirty="0">
                <a:latin typeface="Times New Roman" panose="02020603050405020304" pitchFamily="18" charset="0"/>
                <a:cs typeface="Times New Roman" panose="02020603050405020304" pitchFamily="18" charset="0"/>
              </a:rPr>
              <a:t>. There is </a:t>
            </a:r>
            <a:r>
              <a:rPr lang="en-US" dirty="0">
                <a:solidFill>
                  <a:srgbClr val="FF0000"/>
                </a:solidFill>
                <a:latin typeface="Times New Roman" panose="02020603050405020304" pitchFamily="18" charset="0"/>
                <a:cs typeface="Times New Roman" panose="02020603050405020304" pitchFamily="18" charset="0"/>
              </a:rPr>
              <a:t>no need </a:t>
            </a:r>
            <a:r>
              <a:rPr lang="en-US" dirty="0">
                <a:latin typeface="Times New Roman" panose="02020603050405020304" pitchFamily="18" charset="0"/>
                <a:cs typeface="Times New Roman" panose="02020603050405020304" pitchFamily="18" charset="0"/>
              </a:rPr>
              <a:t>to check or </a:t>
            </a:r>
            <a:r>
              <a:rPr lang="en-US" dirty="0">
                <a:solidFill>
                  <a:srgbClr val="FF0000"/>
                </a:solidFill>
                <a:latin typeface="Times New Roman" panose="02020603050405020304" pitchFamily="18" charset="0"/>
                <a:cs typeface="Times New Roman" panose="02020603050405020304" pitchFamily="18" charset="0"/>
              </a:rPr>
              <a:t>replace backup batteries, sharply reducing maintenance requirements</a:t>
            </a:r>
          </a:p>
        </p:txBody>
      </p:sp>
    </p:spTree>
    <p:extLst>
      <p:ext uri="{BB962C8B-B14F-4D97-AF65-F5344CB8AC3E}">
        <p14:creationId xmlns:p14="http://schemas.microsoft.com/office/powerpoint/2010/main" val="406138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Superconducting Quantum Interference Devices (SQUIDs)</a:t>
            </a:r>
          </a:p>
        </p:txBody>
      </p:sp>
      <p:sp>
        <p:nvSpPr>
          <p:cNvPr id="3" name="Content Placeholder 2"/>
          <p:cNvSpPr>
            <a:spLocks noGrp="1"/>
          </p:cNvSpPr>
          <p:nvPr>
            <p:ph idx="1"/>
          </p:nvPr>
        </p:nvSpPr>
        <p:spPr/>
        <p:txBody>
          <a:bodyPr/>
          <a:lstStyle/>
          <a:p>
            <a:pPr algn="just"/>
            <a:r>
              <a:rPr lang="en-US" dirty="0"/>
              <a:t>A SQUID (for superconducting quantum interference device) is </a:t>
            </a:r>
            <a:r>
              <a:rPr lang="en-US" b="1" dirty="0"/>
              <a:t>a very sensitive magnetometer used to measure extremely subtle magnetic fields</a:t>
            </a:r>
            <a:r>
              <a:rPr lang="en-US" dirty="0"/>
              <a:t>, based on superconducting loops containing Josephson junctions. SQUIDs are sensitive enough to measure fields as low as 5×10</a:t>
            </a:r>
            <a:r>
              <a:rPr lang="en-US" baseline="30000" dirty="0"/>
              <a:t>−14</a:t>
            </a:r>
            <a:r>
              <a:rPr lang="en-US" dirty="0"/>
              <a:t> T</a:t>
            </a:r>
          </a:p>
          <a:p>
            <a:pPr algn="just"/>
            <a:r>
              <a:rPr lang="en-US" dirty="0"/>
              <a:t>Used for varying application areas, are based on the </a:t>
            </a:r>
            <a:r>
              <a:rPr lang="en-US" dirty="0">
                <a:solidFill>
                  <a:srgbClr val="FF0000"/>
                </a:solidFill>
              </a:rPr>
              <a:t>superconducting state specifically, ‘flux quantization and Josephson effect</a:t>
            </a:r>
            <a:r>
              <a:rPr lang="en-US" dirty="0"/>
              <a:t>’. </a:t>
            </a:r>
          </a:p>
          <a:p>
            <a:pPr algn="just"/>
            <a:r>
              <a:rPr lang="en-US" dirty="0"/>
              <a:t>These types of sensors have a resolution of the order of a  few </a:t>
            </a:r>
            <a:r>
              <a:rPr lang="en-US" dirty="0" err="1"/>
              <a:t>femto</a:t>
            </a:r>
            <a:r>
              <a:rPr lang="en-US" dirty="0"/>
              <a:t> Tesla(</a:t>
            </a:r>
            <a:r>
              <a:rPr lang="en-US" dirty="0" err="1"/>
              <a:t>fT</a:t>
            </a:r>
            <a:r>
              <a:rPr lang="en-US" dirty="0"/>
              <a:t>).</a:t>
            </a:r>
          </a:p>
          <a:p>
            <a:endParaRPr lang="en-US" dirty="0"/>
          </a:p>
        </p:txBody>
      </p:sp>
    </p:spTree>
    <p:extLst>
      <p:ext uri="{BB962C8B-B14F-4D97-AF65-F5344CB8AC3E}">
        <p14:creationId xmlns:p14="http://schemas.microsoft.com/office/powerpoint/2010/main" val="3203026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SQUID</a:t>
            </a:r>
          </a:p>
        </p:txBody>
      </p:sp>
      <p:pic>
        <p:nvPicPr>
          <p:cNvPr id="4" name="Content Placeholder 3"/>
          <p:cNvPicPr>
            <a:picLocks noGrp="1" noChangeAspect="1"/>
          </p:cNvPicPr>
          <p:nvPr>
            <p:ph idx="1"/>
          </p:nvPr>
        </p:nvPicPr>
        <p:blipFill>
          <a:blip r:embed="rId2"/>
          <a:stretch>
            <a:fillRect/>
          </a:stretch>
        </p:blipFill>
        <p:spPr>
          <a:xfrm>
            <a:off x="1089211" y="2447233"/>
            <a:ext cx="5132511" cy="3079507"/>
          </a:xfrm>
          <a:prstGeom prst="rect">
            <a:avLst/>
          </a:prstGeom>
        </p:spPr>
      </p:pic>
      <p:pic>
        <p:nvPicPr>
          <p:cNvPr id="5" name="Picture 4"/>
          <p:cNvPicPr>
            <a:picLocks noChangeAspect="1"/>
          </p:cNvPicPr>
          <p:nvPr/>
        </p:nvPicPr>
        <p:blipFill>
          <a:blip r:embed="rId3"/>
          <a:stretch>
            <a:fillRect/>
          </a:stretch>
        </p:blipFill>
        <p:spPr>
          <a:xfrm>
            <a:off x="7194178" y="1885949"/>
            <a:ext cx="3948112" cy="4073165"/>
          </a:xfrm>
          <a:prstGeom prst="rect">
            <a:avLst/>
          </a:prstGeom>
        </p:spPr>
      </p:pic>
    </p:spTree>
    <p:extLst>
      <p:ext uri="{BB962C8B-B14F-4D97-AF65-F5344CB8AC3E}">
        <p14:creationId xmlns:p14="http://schemas.microsoft.com/office/powerpoint/2010/main" val="3654702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For a large number of applications extremely small magnetic signals have to&#10;be detected and accurately measured.&#10;– Sens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942" y="381835"/>
            <a:ext cx="11407806" cy="631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8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32966" y="575442"/>
            <a:ext cx="8189258" cy="6148362"/>
          </a:xfrm>
          <a:prstGeom prst="rect">
            <a:avLst/>
          </a:prstGeom>
        </p:spPr>
      </p:pic>
    </p:spTree>
    <p:extLst>
      <p:ext uri="{BB962C8B-B14F-4D97-AF65-F5344CB8AC3E}">
        <p14:creationId xmlns:p14="http://schemas.microsoft.com/office/powerpoint/2010/main" val="2213068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79176" y="535058"/>
            <a:ext cx="7514687" cy="5641905"/>
          </a:xfrm>
          <a:prstGeom prst="rect">
            <a:avLst/>
          </a:prstGeom>
        </p:spPr>
      </p:pic>
    </p:spTree>
    <p:extLst>
      <p:ext uri="{BB962C8B-B14F-4D97-AF65-F5344CB8AC3E}">
        <p14:creationId xmlns:p14="http://schemas.microsoft.com/office/powerpoint/2010/main" val="4166035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Magnetostriction</a:t>
            </a:r>
          </a:p>
        </p:txBody>
      </p:sp>
      <p:sp>
        <p:nvSpPr>
          <p:cNvPr id="3" name="Content Placeholder 2"/>
          <p:cNvSpPr>
            <a:spLocks noGrp="1"/>
          </p:cNvSpPr>
          <p:nvPr>
            <p:ph idx="1"/>
          </p:nvPr>
        </p:nvSpPr>
        <p:spPr/>
        <p:txBody>
          <a:bodyPr/>
          <a:lstStyle/>
          <a:p>
            <a:r>
              <a:rPr lang="en-US" dirty="0" err="1"/>
              <a:t>Magnetostriction</a:t>
            </a:r>
            <a:r>
              <a:rPr lang="en-US" dirty="0"/>
              <a:t> is </a:t>
            </a:r>
            <a:r>
              <a:rPr lang="en-US" b="1" dirty="0"/>
              <a:t>a property of ferromagnetic materials that causes them to change their shape when subjected to a magnetic field</a:t>
            </a:r>
            <a:r>
              <a:rPr lang="en-US" dirty="0"/>
              <a:t>. </a:t>
            </a:r>
          </a:p>
          <a:p>
            <a:r>
              <a:rPr lang="en-US" dirty="0"/>
              <a:t>Phenomenon known over a </a:t>
            </a:r>
            <a:r>
              <a:rPr lang="en-US" dirty="0" err="1"/>
              <a:t>centuary</a:t>
            </a:r>
            <a:r>
              <a:rPr lang="en-US" dirty="0"/>
              <a:t> and half, has been used in combination with piezoelectric elements for field measurements. </a:t>
            </a:r>
          </a:p>
          <a:p>
            <a:r>
              <a:rPr lang="en-US" dirty="0"/>
              <a:t>This effect is known as ‘Joule effect’ in which magnetization changes the shape of ferromagnetic material body.</a:t>
            </a:r>
          </a:p>
          <a:p>
            <a:pPr marL="0" indent="0">
              <a:buNone/>
            </a:pPr>
            <a:endParaRPr lang="en-US" dirty="0"/>
          </a:p>
        </p:txBody>
      </p:sp>
    </p:spTree>
    <p:extLst>
      <p:ext uri="{BB962C8B-B14F-4D97-AF65-F5344CB8AC3E}">
        <p14:creationId xmlns:p14="http://schemas.microsoft.com/office/powerpoint/2010/main" val="288417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 </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Magnetic field sensor</a:t>
            </a:r>
          </a:p>
          <a:p>
            <a:pPr marL="514350" indent="-514350">
              <a:buFont typeface="+mj-lt"/>
              <a:buAutoNum type="arabicPeriod"/>
            </a:pPr>
            <a:r>
              <a:rPr lang="en-US" dirty="0"/>
              <a:t>Magneto elastic sensors</a:t>
            </a:r>
          </a:p>
          <a:p>
            <a:pPr marL="514350" indent="-514350">
              <a:buFont typeface="+mj-lt"/>
              <a:buAutoNum type="arabicPeriod"/>
            </a:pPr>
            <a:r>
              <a:rPr lang="en-US" dirty="0"/>
              <a:t>Magnetic elastic sensor</a:t>
            </a:r>
          </a:p>
          <a:p>
            <a:pPr marL="514350" indent="-514350">
              <a:buFont typeface="+mj-lt"/>
              <a:buAutoNum type="arabicPeriod"/>
            </a:pPr>
            <a:r>
              <a:rPr lang="en-US" dirty="0"/>
              <a:t>Torque/force sensors</a:t>
            </a:r>
          </a:p>
          <a:p>
            <a:pPr marL="514350" indent="-514350">
              <a:buFont typeface="+mj-lt"/>
              <a:buAutoNum type="arabicPeriod"/>
            </a:pPr>
            <a:r>
              <a:rPr lang="en-US" dirty="0"/>
              <a:t>Magneto resistive sensors</a:t>
            </a:r>
          </a:p>
          <a:p>
            <a:pPr marL="514350" indent="-514350">
              <a:buFont typeface="+mj-lt"/>
              <a:buAutoNum type="arabicPeriod"/>
            </a:pPr>
            <a:r>
              <a:rPr lang="en-US" dirty="0"/>
              <a:t>Hall effect sensors or magneto galvanic sensors</a:t>
            </a:r>
          </a:p>
          <a:p>
            <a:pPr marL="514350" indent="-514350">
              <a:buFont typeface="+mj-lt"/>
              <a:buAutoNum type="arabicPeriod"/>
            </a:pPr>
            <a:r>
              <a:rPr lang="en-US" dirty="0"/>
              <a:t>Distance or proximity sensors</a:t>
            </a:r>
          </a:p>
          <a:p>
            <a:pPr marL="514350" indent="-514350">
              <a:buFont typeface="+mj-lt"/>
              <a:buAutoNum type="arabicPeriod"/>
            </a:pPr>
            <a:r>
              <a:rPr lang="en-US" dirty="0"/>
              <a:t>Wiegand and pulse wire sensors</a:t>
            </a:r>
          </a:p>
          <a:p>
            <a:pPr marL="514350" indent="-514350">
              <a:buFont typeface="+mj-lt"/>
              <a:buAutoNum type="arabicPeriod"/>
            </a:pPr>
            <a:r>
              <a:rPr lang="en-US" dirty="0"/>
              <a:t>Superconducting Quantum Interference Devices (SQUIDs)</a:t>
            </a:r>
          </a:p>
          <a:p>
            <a:pPr marL="514350" indent="-514350">
              <a:buFont typeface="+mj-lt"/>
              <a:buAutoNum type="arabicPeriod"/>
            </a:pPr>
            <a:r>
              <a:rPr lang="en-US" dirty="0"/>
              <a:t>Magnetostriction</a:t>
            </a:r>
          </a:p>
        </p:txBody>
      </p:sp>
    </p:spTree>
    <p:extLst>
      <p:ext uri="{BB962C8B-B14F-4D97-AF65-F5344CB8AC3E}">
        <p14:creationId xmlns:p14="http://schemas.microsoft.com/office/powerpoint/2010/main" val="3088039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Magnetostriction</a:t>
            </a:r>
            <a:endParaRPr lang="en-US" dirty="0"/>
          </a:p>
        </p:txBody>
      </p:sp>
      <p:sp>
        <p:nvSpPr>
          <p:cNvPr id="3" name="Content Placeholder 2"/>
          <p:cNvSpPr>
            <a:spLocks noGrp="1"/>
          </p:cNvSpPr>
          <p:nvPr>
            <p:ph idx="1"/>
          </p:nvPr>
        </p:nvSpPr>
        <p:spPr/>
        <p:txBody>
          <a:bodyPr/>
          <a:lstStyle/>
          <a:p>
            <a:r>
              <a:rPr lang="en-US" dirty="0" err="1"/>
              <a:t>Magnetostrictive</a:t>
            </a:r>
            <a:r>
              <a:rPr lang="en-US" dirty="0"/>
              <a:t> materials are used to </a:t>
            </a:r>
            <a:r>
              <a:rPr lang="en-US" b="1" dirty="0"/>
              <a:t>convert electromagnetic energy into mechanical energy and vice versa</a:t>
            </a:r>
            <a:r>
              <a:rPr lang="en-US" dirty="0"/>
              <a:t>. This effect can be used to create sensors that measure a magnetic field or detect a force. </a:t>
            </a:r>
          </a:p>
          <a:p>
            <a:r>
              <a:rPr lang="en-US" dirty="0"/>
              <a:t>The magnetic field or force applied would create a strain in the material, which can be measured.</a:t>
            </a:r>
          </a:p>
          <a:p>
            <a:r>
              <a:rPr lang="en-US" dirty="0"/>
              <a:t>Its </a:t>
            </a:r>
            <a:r>
              <a:rPr lang="en-US" b="1" dirty="0"/>
              <a:t>magnetic field </a:t>
            </a:r>
            <a:r>
              <a:rPr lang="en-US" b="1" dirty="0" err="1"/>
              <a:t>magnetises</a:t>
            </a:r>
            <a:r>
              <a:rPr lang="en-US" b="1" dirty="0"/>
              <a:t> the</a:t>
            </a:r>
            <a:r>
              <a:rPr lang="en-US" dirty="0"/>
              <a:t> wire axially. Since the two magnetic fields are superimposed, around the float magnet a torsion wave is generated which runs in both directions along the wire.</a:t>
            </a:r>
          </a:p>
        </p:txBody>
      </p:sp>
    </p:spTree>
    <p:extLst>
      <p:ext uri="{BB962C8B-B14F-4D97-AF65-F5344CB8AC3E}">
        <p14:creationId xmlns:p14="http://schemas.microsoft.com/office/powerpoint/2010/main" val="2250617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Magnetostriction</a:t>
            </a:r>
            <a:endParaRPr lang="en-US" dirty="0"/>
          </a:p>
        </p:txBody>
      </p:sp>
      <p:pic>
        <p:nvPicPr>
          <p:cNvPr id="4" name="Content Placeholder 3"/>
          <p:cNvPicPr>
            <a:picLocks noGrp="1" noChangeAspect="1"/>
          </p:cNvPicPr>
          <p:nvPr>
            <p:ph idx="1"/>
          </p:nvPr>
        </p:nvPicPr>
        <p:blipFill>
          <a:blip r:embed="rId2"/>
          <a:stretch>
            <a:fillRect/>
          </a:stretch>
        </p:blipFill>
        <p:spPr>
          <a:xfrm>
            <a:off x="2326341" y="2569092"/>
            <a:ext cx="5427009" cy="3039125"/>
          </a:xfrm>
          <a:prstGeom prst="rect">
            <a:avLst/>
          </a:prstGeom>
        </p:spPr>
      </p:pic>
    </p:spTree>
    <p:extLst>
      <p:ext uri="{BB962C8B-B14F-4D97-AF65-F5344CB8AC3E}">
        <p14:creationId xmlns:p14="http://schemas.microsoft.com/office/powerpoint/2010/main" val="2409581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r>
              <a:rPr lang="en-US" dirty="0"/>
              <a:t>Based on Villari effect, </a:t>
            </a:r>
            <a:r>
              <a:rPr lang="en-US" b="1" dirty="0"/>
              <a:t>three basic types </a:t>
            </a:r>
            <a:r>
              <a:rPr lang="en-US" dirty="0"/>
              <a:t>of magnetoelastic sensors may be designed.</a:t>
            </a:r>
          </a:p>
          <a:p>
            <a:pPr marL="0" indent="0">
              <a:buNone/>
            </a:pPr>
            <a:r>
              <a:rPr lang="en-US" dirty="0"/>
              <a:t>A. The mechanical loading is unidirectional so as to produce compression or tension and this changes the inductance or permeability with the specimen having predefined magnetic flux path, as in choke or coil type design.</a:t>
            </a:r>
          </a:p>
          <a:p>
            <a:pPr marL="0" indent="0">
              <a:buNone/>
            </a:pPr>
            <a:endParaRPr lang="en-US" dirty="0"/>
          </a:p>
        </p:txBody>
      </p:sp>
      <p:pic>
        <p:nvPicPr>
          <p:cNvPr id="4" name="Picture 3"/>
          <p:cNvPicPr>
            <a:picLocks noChangeAspect="1"/>
          </p:cNvPicPr>
          <p:nvPr/>
        </p:nvPicPr>
        <p:blipFill>
          <a:blip r:embed="rId2"/>
          <a:stretch>
            <a:fillRect/>
          </a:stretch>
        </p:blipFill>
        <p:spPr>
          <a:xfrm>
            <a:off x="6096000" y="4277005"/>
            <a:ext cx="3886200" cy="2257425"/>
          </a:xfrm>
          <a:prstGeom prst="rect">
            <a:avLst/>
          </a:prstGeom>
        </p:spPr>
      </p:pic>
    </p:spTree>
    <p:extLst>
      <p:ext uri="{BB962C8B-B14F-4D97-AF65-F5344CB8AC3E}">
        <p14:creationId xmlns:p14="http://schemas.microsoft.com/office/powerpoint/2010/main" val="2918399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pPr marL="0" indent="0">
              <a:buNone/>
            </a:pPr>
            <a:r>
              <a:rPr lang="en-US" dirty="0"/>
              <a:t>B. Mechanical loading changes the flux in 2 directions or in a plane as in circular rings or laminated cores.</a:t>
            </a:r>
          </a:p>
          <a:p>
            <a:pPr marL="0" indent="0">
              <a:buNone/>
            </a:pPr>
            <a:r>
              <a:rPr lang="en-US" dirty="0"/>
              <a:t>Circular ring is deformed into elliptical form and change in inductance of the ring or change in voltage in the secondary winding </a:t>
            </a:r>
            <a:r>
              <a:rPr lang="el-GR" dirty="0"/>
              <a:t>Δ</a:t>
            </a:r>
            <a:r>
              <a:rPr lang="en-US" dirty="0"/>
              <a:t>V gives the value of the load.</a:t>
            </a:r>
          </a:p>
        </p:txBody>
      </p:sp>
      <p:pic>
        <p:nvPicPr>
          <p:cNvPr id="4" name="Picture 3"/>
          <p:cNvPicPr>
            <a:picLocks noChangeAspect="1"/>
          </p:cNvPicPr>
          <p:nvPr/>
        </p:nvPicPr>
        <p:blipFill>
          <a:blip r:embed="rId2"/>
          <a:stretch>
            <a:fillRect/>
          </a:stretch>
        </p:blipFill>
        <p:spPr>
          <a:xfrm>
            <a:off x="3934104" y="4567238"/>
            <a:ext cx="1876425" cy="1609725"/>
          </a:xfrm>
          <a:prstGeom prst="rect">
            <a:avLst/>
          </a:prstGeom>
        </p:spPr>
      </p:pic>
    </p:spTree>
    <p:extLst>
      <p:ext uri="{BB962C8B-B14F-4D97-AF65-F5344CB8AC3E}">
        <p14:creationId xmlns:p14="http://schemas.microsoft.com/office/powerpoint/2010/main" val="2298730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In case of laminated core load cells, isotropic magnetic materials are used which become anisotropic under stress due to varying deformation in longitudinal and transverse directions relative to load axis and change in voltage can be derived in ring type design.</a:t>
            </a:r>
          </a:p>
          <a:p>
            <a:endParaRPr lang="en-US" dirty="0"/>
          </a:p>
        </p:txBody>
      </p:sp>
    </p:spTree>
    <p:extLst>
      <p:ext uri="{BB962C8B-B14F-4D97-AF65-F5344CB8AC3E}">
        <p14:creationId xmlns:p14="http://schemas.microsoft.com/office/powerpoint/2010/main" val="553446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pPr marL="0" indent="0">
              <a:buNone/>
            </a:pPr>
            <a:r>
              <a:rPr lang="en-US" dirty="0"/>
              <a:t>C. Loading changes the flux spatially, that is 3 dimensionally in torque transducers for shafts.</a:t>
            </a:r>
          </a:p>
          <a:p>
            <a:r>
              <a:rPr lang="en-US" dirty="0"/>
              <a:t> If the shaft material does not have the requisite magnetic properties such as </a:t>
            </a:r>
            <a:r>
              <a:rPr lang="en-US" dirty="0" err="1"/>
              <a:t>magnetostriction</a:t>
            </a:r>
            <a:r>
              <a:rPr lang="en-US" dirty="0"/>
              <a:t>, an additional magnetic coating on the shaft surface produces the desired mechanical stress on this surface that is to be measured.</a:t>
            </a:r>
          </a:p>
        </p:txBody>
      </p:sp>
    </p:spTree>
    <p:extLst>
      <p:ext uri="{BB962C8B-B14F-4D97-AF65-F5344CB8AC3E}">
        <p14:creationId xmlns:p14="http://schemas.microsoft.com/office/powerpoint/2010/main" val="534020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5" name="Content Placeholder 4"/>
          <p:cNvSpPr>
            <a:spLocks noGrp="1"/>
          </p:cNvSpPr>
          <p:nvPr>
            <p:ph idx="1"/>
          </p:nvPr>
        </p:nvSpPr>
        <p:spPr/>
        <p:txBody>
          <a:bodyPr/>
          <a:lstStyle/>
          <a:p>
            <a:r>
              <a:rPr lang="en-US" dirty="0"/>
              <a:t>In solid or hollow cylindrical shaft, stress develops in two principal orthogonal directions, one compressive and other tensile, each at angle ±45° with shaft axis in screw like fashion around the shaft (as shown in fig).</a:t>
            </a:r>
          </a:p>
          <a:p>
            <a:endParaRPr lang="en-US" dirty="0"/>
          </a:p>
          <a:p>
            <a:endParaRPr lang="en-US" dirty="0"/>
          </a:p>
        </p:txBody>
      </p:sp>
      <p:pic>
        <p:nvPicPr>
          <p:cNvPr id="6" name="Content Placeholder 3"/>
          <p:cNvPicPr>
            <a:picLocks noChangeAspect="1"/>
          </p:cNvPicPr>
          <p:nvPr/>
        </p:nvPicPr>
        <p:blipFill>
          <a:blip r:embed="rId2"/>
          <a:stretch>
            <a:fillRect/>
          </a:stretch>
        </p:blipFill>
        <p:spPr>
          <a:xfrm>
            <a:off x="3705505" y="3492594"/>
            <a:ext cx="3248025" cy="1857375"/>
          </a:xfrm>
          <a:prstGeom prst="rect">
            <a:avLst/>
          </a:prstGeom>
        </p:spPr>
      </p:pic>
    </p:spTree>
    <p:extLst>
      <p:ext uri="{BB962C8B-B14F-4D97-AF65-F5344CB8AC3E}">
        <p14:creationId xmlns:p14="http://schemas.microsoft.com/office/powerpoint/2010/main" val="334007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sp>
        <p:nvSpPr>
          <p:cNvPr id="3" name="Content Placeholder 2"/>
          <p:cNvSpPr>
            <a:spLocks noGrp="1"/>
          </p:cNvSpPr>
          <p:nvPr>
            <p:ph idx="1"/>
          </p:nvPr>
        </p:nvSpPr>
        <p:spPr/>
        <p:txBody>
          <a:bodyPr/>
          <a:lstStyle/>
          <a:p>
            <a:r>
              <a:rPr lang="en-US" dirty="0"/>
              <a:t>For a hollow shaft of inner and outer diameters Di and Do, the angle of torsion ɸ, the </a:t>
            </a:r>
            <a:r>
              <a:rPr lang="en-US" dirty="0" err="1"/>
              <a:t>legth</a:t>
            </a:r>
            <a:r>
              <a:rPr lang="en-US" dirty="0"/>
              <a:t> of shaft l, torque produced is given by</a:t>
            </a:r>
          </a:p>
        </p:txBody>
      </p:sp>
      <p:pic>
        <p:nvPicPr>
          <p:cNvPr id="4" name="Picture 3"/>
          <p:cNvPicPr>
            <a:picLocks noChangeAspect="1"/>
          </p:cNvPicPr>
          <p:nvPr/>
        </p:nvPicPr>
        <p:blipFill>
          <a:blip r:embed="rId2"/>
          <a:stretch>
            <a:fillRect/>
          </a:stretch>
        </p:blipFill>
        <p:spPr>
          <a:xfrm>
            <a:off x="3956517" y="2968997"/>
            <a:ext cx="3230148" cy="1320613"/>
          </a:xfrm>
          <a:prstGeom prst="rect">
            <a:avLst/>
          </a:prstGeom>
        </p:spPr>
      </p:pic>
    </p:spTree>
    <p:extLst>
      <p:ext uri="{BB962C8B-B14F-4D97-AF65-F5344CB8AC3E}">
        <p14:creationId xmlns:p14="http://schemas.microsoft.com/office/powerpoint/2010/main" val="3791595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Villari effect</a:t>
            </a:r>
          </a:p>
        </p:txBody>
      </p:sp>
      <p:pic>
        <p:nvPicPr>
          <p:cNvPr id="8" name="Picture 7"/>
          <p:cNvPicPr>
            <a:picLocks noChangeAspect="1"/>
          </p:cNvPicPr>
          <p:nvPr/>
        </p:nvPicPr>
        <p:blipFill>
          <a:blip r:embed="rId2"/>
          <a:stretch>
            <a:fillRect/>
          </a:stretch>
        </p:blipFill>
        <p:spPr>
          <a:xfrm>
            <a:off x="2178424" y="2109081"/>
            <a:ext cx="8060951" cy="2792652"/>
          </a:xfrm>
          <a:prstGeom prst="rect">
            <a:avLst/>
          </a:prstGeom>
        </p:spPr>
      </p:pic>
    </p:spTree>
    <p:extLst>
      <p:ext uri="{BB962C8B-B14F-4D97-AF65-F5344CB8AC3E}">
        <p14:creationId xmlns:p14="http://schemas.microsoft.com/office/powerpoint/2010/main" val="102947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Wiedemann</a:t>
            </a:r>
            <a:r>
              <a:rPr lang="en-US" dirty="0"/>
              <a:t> effect</a:t>
            </a:r>
          </a:p>
        </p:txBody>
      </p:sp>
      <p:sp>
        <p:nvSpPr>
          <p:cNvPr id="3" name="Content Placeholder 2"/>
          <p:cNvSpPr>
            <a:spLocks noGrp="1"/>
          </p:cNvSpPr>
          <p:nvPr>
            <p:ph idx="1"/>
          </p:nvPr>
        </p:nvSpPr>
        <p:spPr/>
        <p:txBody>
          <a:bodyPr/>
          <a:lstStyle/>
          <a:p>
            <a:r>
              <a:rPr lang="en-US" dirty="0"/>
              <a:t>Design principles</a:t>
            </a:r>
          </a:p>
        </p:txBody>
      </p:sp>
      <p:pic>
        <p:nvPicPr>
          <p:cNvPr id="4" name="Picture 3"/>
          <p:cNvPicPr>
            <a:picLocks noChangeAspect="1"/>
          </p:cNvPicPr>
          <p:nvPr/>
        </p:nvPicPr>
        <p:blipFill>
          <a:blip r:embed="rId2"/>
          <a:stretch>
            <a:fillRect/>
          </a:stretch>
        </p:blipFill>
        <p:spPr>
          <a:xfrm>
            <a:off x="2157132" y="2482942"/>
            <a:ext cx="6991186" cy="3030352"/>
          </a:xfrm>
          <a:prstGeom prst="rect">
            <a:avLst/>
          </a:prstGeom>
        </p:spPr>
      </p:pic>
    </p:spTree>
    <p:extLst>
      <p:ext uri="{BB962C8B-B14F-4D97-AF65-F5344CB8AC3E}">
        <p14:creationId xmlns:p14="http://schemas.microsoft.com/office/powerpoint/2010/main" val="223756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 Magnetic field sensor</a:t>
            </a:r>
          </a:p>
        </p:txBody>
      </p:sp>
      <p:sp>
        <p:nvSpPr>
          <p:cNvPr id="3" name="Content Placeholder 2"/>
          <p:cNvSpPr>
            <a:spLocks noGrp="1"/>
          </p:cNvSpPr>
          <p:nvPr>
            <p:ph idx="1"/>
          </p:nvPr>
        </p:nvSpPr>
        <p:spPr>
          <a:xfrm>
            <a:off x="411480" y="1609344"/>
            <a:ext cx="11640312" cy="4567619"/>
          </a:xfrm>
        </p:spPr>
        <p:txBody>
          <a:bodyPr>
            <a:normAutofit fontScale="85000" lnSpcReduction="10000"/>
          </a:bodyPr>
          <a:lstStyle/>
          <a:p>
            <a:pPr lvl="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Magnetic Field Sensor can be used to study the field around </a:t>
            </a:r>
            <a:r>
              <a:rPr lang="en-US" sz="3200" dirty="0">
                <a:solidFill>
                  <a:srgbClr val="FF0000"/>
                </a:solidFill>
                <a:latin typeface="Times New Roman" panose="02020603050405020304" pitchFamily="18" charset="0"/>
                <a:cs typeface="Times New Roman" panose="02020603050405020304" pitchFamily="18" charset="0"/>
              </a:rPr>
              <a:t>permanent magnets, coils, and electrical devices</a:t>
            </a:r>
            <a:r>
              <a:rPr lang="en-US" sz="3200" dirty="0">
                <a:latin typeface="Times New Roman" panose="02020603050405020304" pitchFamily="18" charset="0"/>
                <a:cs typeface="Times New Roman" panose="02020603050405020304" pitchFamily="18" charset="0"/>
              </a:rPr>
              <a:t>. </a:t>
            </a:r>
          </a:p>
          <a:p>
            <a:pPr lvl="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It features a </a:t>
            </a:r>
            <a:r>
              <a:rPr lang="en-US" sz="3200" dirty="0">
                <a:solidFill>
                  <a:srgbClr val="FF0000"/>
                </a:solidFill>
                <a:latin typeface="Times New Roman" panose="02020603050405020304" pitchFamily="18" charset="0"/>
                <a:cs typeface="Times New Roman" panose="02020603050405020304" pitchFamily="18" charset="0"/>
              </a:rPr>
              <a:t>rotating sensor tip </a:t>
            </a:r>
            <a:r>
              <a:rPr lang="en-US" sz="3200" dirty="0">
                <a:latin typeface="Times New Roman" panose="02020603050405020304" pitchFamily="18" charset="0"/>
                <a:cs typeface="Times New Roman" panose="02020603050405020304" pitchFamily="18" charset="0"/>
              </a:rPr>
              <a:t>to measure both </a:t>
            </a:r>
            <a:r>
              <a:rPr lang="en-US" sz="3200" dirty="0">
                <a:solidFill>
                  <a:srgbClr val="FF0000"/>
                </a:solidFill>
                <a:latin typeface="Times New Roman" panose="02020603050405020304" pitchFamily="18" charset="0"/>
                <a:cs typeface="Times New Roman" panose="02020603050405020304" pitchFamily="18" charset="0"/>
              </a:rPr>
              <a:t>transverse and longitudinal magnetic fields.</a:t>
            </a:r>
          </a:p>
          <a:p>
            <a:pPr lvl="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Developed following  ‘</a:t>
            </a:r>
            <a:r>
              <a:rPr lang="el-GR" sz="3200" dirty="0">
                <a:latin typeface="Times New Roman" panose="02020603050405020304" pitchFamily="18" charset="0"/>
                <a:cs typeface="Times New Roman" panose="02020603050405020304" pitchFamily="18" charset="0"/>
              </a:rPr>
              <a:t>Δ</a:t>
            </a:r>
            <a:r>
              <a:rPr lang="en-US" sz="3200" dirty="0">
                <a:latin typeface="Times New Roman" panose="02020603050405020304" pitchFamily="18" charset="0"/>
                <a:cs typeface="Times New Roman" panose="02020603050405020304" pitchFamily="18" charset="0"/>
              </a:rPr>
              <a:t>y effect’ which is observed as </a:t>
            </a:r>
            <a:r>
              <a:rPr lang="en-US" sz="3200" dirty="0">
                <a:solidFill>
                  <a:srgbClr val="FF0000"/>
                </a:solidFill>
                <a:latin typeface="Times New Roman" panose="02020603050405020304" pitchFamily="18" charset="0"/>
                <a:cs typeface="Times New Roman" panose="02020603050405020304" pitchFamily="18" charset="0"/>
              </a:rPr>
              <a:t>change in Young’s modulus with magnetization</a:t>
            </a:r>
            <a:r>
              <a:rPr lang="en-US" sz="3200" dirty="0">
                <a:latin typeface="Times New Roman" panose="02020603050405020304" pitchFamily="18" charset="0"/>
                <a:cs typeface="Times New Roman" panose="02020603050405020304" pitchFamily="18" charset="0"/>
              </a:rPr>
              <a:t>. </a:t>
            </a:r>
          </a:p>
          <a:p>
            <a:pPr lvl="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sensors are often termed as Acoustic Delay Line Components (ADLC). </a:t>
            </a:r>
          </a:p>
          <a:p>
            <a:pPr lvl="0"/>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lvl="0"/>
            <a:r>
              <a:rPr lang="en-US" sz="2400" dirty="0">
                <a:solidFill>
                  <a:srgbClr val="202122"/>
                </a:solidFill>
                <a:latin typeface="Times New Roman" panose="02020603050405020304" pitchFamily="18" charset="0"/>
                <a:cs typeface="Times New Roman" panose="02020603050405020304" pitchFamily="18" charset="0"/>
              </a:rPr>
              <a:t>Note: Young’s modulus - the </a:t>
            </a:r>
            <a:r>
              <a:rPr lang="en-US" sz="2400" dirty="0">
                <a:latin typeface="Times New Roman" panose="02020603050405020304" pitchFamily="18" charset="0"/>
                <a:cs typeface="Times New Roman" panose="02020603050405020304" pitchFamily="18" charset="0"/>
              </a:rPr>
              <a:t>modulus of elasticity in tension or compression (i.e., negative tension), is a mechanical property that measures the tensile or </a:t>
            </a:r>
            <a:r>
              <a:rPr lang="en-US" sz="2400" dirty="0">
                <a:solidFill>
                  <a:srgbClr val="FF0000"/>
                </a:solidFill>
                <a:latin typeface="Times New Roman" panose="02020603050405020304" pitchFamily="18" charset="0"/>
                <a:cs typeface="Times New Roman" panose="02020603050405020304" pitchFamily="18" charset="0"/>
              </a:rPr>
              <a:t>compressive stiffness of a solid material when the force is applied lengthwise. </a:t>
            </a:r>
            <a:r>
              <a:rPr lang="en-US" sz="2400" dirty="0">
                <a:latin typeface="Times New Roman" panose="02020603050405020304" pitchFamily="18" charset="0"/>
                <a:cs typeface="Times New Roman" panose="02020603050405020304" pitchFamily="18" charset="0"/>
              </a:rPr>
              <a:t>It quantifies the relationship between tensile/compressive stress</a:t>
            </a:r>
          </a:p>
        </p:txBody>
      </p:sp>
      <p:sp>
        <p:nvSpPr>
          <p:cNvPr id="9" name="AutoShape 5" descr="\sigma "/>
          <p:cNvSpPr>
            <a:spLocks noChangeAspect="1" noChangeArrowheads="1"/>
          </p:cNvSpPr>
          <p:nvPr/>
        </p:nvSpPr>
        <p:spPr bwMode="auto">
          <a:xfrm>
            <a:off x="15443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61776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With a current I passing in direction as shown in fig and a torque is produced in the rod of fig 4.4 a, an output voltage </a:t>
            </a:r>
            <a:r>
              <a:rPr lang="en-US" dirty="0" err="1"/>
              <a:t>Vot</a:t>
            </a:r>
            <a:r>
              <a:rPr lang="en-US" dirty="0"/>
              <a:t> is obtained that gives a measure of the torque.</a:t>
            </a:r>
          </a:p>
          <a:p>
            <a:r>
              <a:rPr lang="en-US" dirty="0"/>
              <a:t>Fig 4.4.b, </a:t>
            </a:r>
            <a:r>
              <a:rPr lang="en-US" dirty="0" err="1"/>
              <a:t>Vof</a:t>
            </a:r>
            <a:r>
              <a:rPr lang="en-US" dirty="0"/>
              <a:t> is the output voltage for the force in the balanced condition.</a:t>
            </a:r>
          </a:p>
          <a:p>
            <a:endParaRPr lang="en-US" dirty="0"/>
          </a:p>
        </p:txBody>
      </p:sp>
    </p:spTree>
    <p:extLst>
      <p:ext uri="{BB962C8B-B14F-4D97-AF65-F5344CB8AC3E}">
        <p14:creationId xmlns:p14="http://schemas.microsoft.com/office/powerpoint/2010/main" val="2988830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Wiedemann</a:t>
            </a:r>
            <a:r>
              <a:rPr lang="en-US" dirty="0"/>
              <a:t> effect has 2 inverse effects</a:t>
            </a:r>
          </a:p>
        </p:txBody>
      </p:sp>
      <p:sp>
        <p:nvSpPr>
          <p:cNvPr id="3" name="Content Placeholder 2"/>
          <p:cNvSpPr>
            <a:spLocks noGrp="1"/>
          </p:cNvSpPr>
          <p:nvPr>
            <p:ph idx="1"/>
          </p:nvPr>
        </p:nvSpPr>
        <p:spPr/>
        <p:txBody>
          <a:bodyPr/>
          <a:lstStyle/>
          <a:p>
            <a:r>
              <a:rPr lang="en-US" dirty="0"/>
              <a:t>When a ferromagnetic rod which is circularly magnetized, is twisted, a longitudinal magnetic field is produced in it</a:t>
            </a:r>
          </a:p>
          <a:p>
            <a:r>
              <a:rPr lang="en-US" dirty="0"/>
              <a:t>When such a rod with longitudinal magnetization is twisted, a circular magnetic field is produced in it which essentially is </a:t>
            </a:r>
            <a:r>
              <a:rPr lang="en-US" dirty="0" err="1"/>
              <a:t>matteucci</a:t>
            </a:r>
            <a:r>
              <a:rPr lang="en-US" dirty="0"/>
              <a:t> effect.</a:t>
            </a:r>
          </a:p>
        </p:txBody>
      </p:sp>
    </p:spTree>
    <p:extLst>
      <p:ext uri="{BB962C8B-B14F-4D97-AF65-F5344CB8AC3E}">
        <p14:creationId xmlns:p14="http://schemas.microsoft.com/office/powerpoint/2010/main" val="1772435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3" name="Content Placeholder 2"/>
          <p:cNvSpPr>
            <a:spLocks noGrp="1"/>
          </p:cNvSpPr>
          <p:nvPr>
            <p:ph idx="1"/>
          </p:nvPr>
        </p:nvSpPr>
        <p:spPr/>
        <p:txBody>
          <a:bodyPr/>
          <a:lstStyle/>
          <a:p>
            <a:r>
              <a:rPr lang="en-US" dirty="0"/>
              <a:t>Also called </a:t>
            </a:r>
            <a:r>
              <a:rPr lang="en-US" dirty="0" err="1"/>
              <a:t>Galvanomagnetic</a:t>
            </a:r>
            <a:r>
              <a:rPr lang="en-US" dirty="0"/>
              <a:t> effect sensor</a:t>
            </a:r>
          </a:p>
          <a:p>
            <a:r>
              <a:rPr lang="en-US" dirty="0"/>
              <a:t>Observed in metals and semiconductors</a:t>
            </a:r>
          </a:p>
          <a:p>
            <a:r>
              <a:rPr lang="en-US" dirty="0"/>
              <a:t>When a current is sent through a very long strip of extrinsic homogenous semiconductor in the x direction and across the plane </a:t>
            </a:r>
            <a:r>
              <a:rPr lang="en-US" dirty="0" err="1"/>
              <a:t>xy</a:t>
            </a:r>
            <a:r>
              <a:rPr lang="en-US" dirty="0"/>
              <a:t> perpendicular to it, a magnetic field is applied to produce a flux density </a:t>
            </a:r>
            <a:r>
              <a:rPr lang="en-US" dirty="0" err="1"/>
              <a:t>Bz</a:t>
            </a:r>
            <a:r>
              <a:rPr lang="en-US" dirty="0"/>
              <a:t>, then an electric field </a:t>
            </a:r>
            <a:r>
              <a:rPr lang="en-US" dirty="0" err="1"/>
              <a:t>Ey</a:t>
            </a:r>
            <a:r>
              <a:rPr lang="en-US" dirty="0"/>
              <a:t> in the direction of y is produced which is called Hall field.</a:t>
            </a:r>
          </a:p>
        </p:txBody>
      </p:sp>
    </p:spTree>
    <p:extLst>
      <p:ext uri="{BB962C8B-B14F-4D97-AF65-F5344CB8AC3E}">
        <p14:creationId xmlns:p14="http://schemas.microsoft.com/office/powerpoint/2010/main" val="346932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3" name="Content Placeholder 2"/>
          <p:cNvSpPr>
            <a:spLocks noGrp="1"/>
          </p:cNvSpPr>
          <p:nvPr>
            <p:ph idx="1"/>
          </p:nvPr>
        </p:nvSpPr>
        <p:spPr/>
        <p:txBody>
          <a:bodyPr/>
          <a:lstStyle/>
          <a:p>
            <a:r>
              <a:rPr lang="en-US" dirty="0"/>
              <a:t>With electrodes across the strip in y direction, a voltage VH called the Hall voltage, can be collected with approximately is given by</a:t>
            </a:r>
          </a:p>
          <a:p>
            <a:endParaRPr lang="en-US" dirty="0"/>
          </a:p>
          <a:p>
            <a:r>
              <a:rPr lang="en-US" dirty="0" err="1"/>
              <a:t>Galvanomagnetic</a:t>
            </a:r>
            <a:r>
              <a:rPr lang="en-US" dirty="0"/>
              <a:t> effects, arise because of Lorentz force on the charge carrier transport phenomena in condensed medium. Lorentz force is</a:t>
            </a:r>
          </a:p>
        </p:txBody>
      </p:sp>
      <p:pic>
        <p:nvPicPr>
          <p:cNvPr id="7" name="Picture 6"/>
          <p:cNvPicPr>
            <a:picLocks noChangeAspect="1"/>
          </p:cNvPicPr>
          <p:nvPr/>
        </p:nvPicPr>
        <p:blipFill>
          <a:blip r:embed="rId2"/>
          <a:stretch>
            <a:fillRect/>
          </a:stretch>
        </p:blipFill>
        <p:spPr>
          <a:xfrm>
            <a:off x="3981450" y="2845565"/>
            <a:ext cx="4229100" cy="285750"/>
          </a:xfrm>
          <a:prstGeom prst="rect">
            <a:avLst/>
          </a:prstGeom>
        </p:spPr>
      </p:pic>
      <p:pic>
        <p:nvPicPr>
          <p:cNvPr id="8" name="Picture 7"/>
          <p:cNvPicPr>
            <a:picLocks noChangeAspect="1"/>
          </p:cNvPicPr>
          <p:nvPr/>
        </p:nvPicPr>
        <p:blipFill>
          <a:blip r:embed="rId3"/>
          <a:stretch>
            <a:fillRect/>
          </a:stretch>
        </p:blipFill>
        <p:spPr>
          <a:xfrm>
            <a:off x="2724150" y="4312304"/>
            <a:ext cx="6743700" cy="1514475"/>
          </a:xfrm>
          <a:prstGeom prst="rect">
            <a:avLst/>
          </a:prstGeom>
        </p:spPr>
      </p:pic>
    </p:spTree>
    <p:extLst>
      <p:ext uri="{BB962C8B-B14F-4D97-AF65-F5344CB8AC3E}">
        <p14:creationId xmlns:p14="http://schemas.microsoft.com/office/powerpoint/2010/main" val="1860745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5" name="Content Placeholder 4"/>
          <p:cNvSpPr>
            <a:spLocks noGrp="1"/>
          </p:cNvSpPr>
          <p:nvPr>
            <p:ph idx="1"/>
          </p:nvPr>
        </p:nvSpPr>
        <p:spPr/>
        <p:txBody>
          <a:bodyPr/>
          <a:lstStyle/>
          <a:p>
            <a:r>
              <a:rPr lang="el-GR" dirty="0"/>
              <a:t>μ</a:t>
            </a:r>
            <a:r>
              <a:rPr lang="en-US" dirty="0"/>
              <a:t>H – Hall mobility</a:t>
            </a:r>
          </a:p>
          <a:p>
            <a:r>
              <a:rPr lang="en-US" dirty="0"/>
              <a:t>J0- current density due to electric field E</a:t>
            </a:r>
          </a:p>
          <a:p>
            <a:r>
              <a:rPr lang="en-US" dirty="0"/>
              <a:t>Carrier concentration </a:t>
            </a:r>
            <a:r>
              <a:rPr lang="el-GR" dirty="0"/>
              <a:t>Δ</a:t>
            </a:r>
            <a:r>
              <a:rPr lang="en-US" dirty="0"/>
              <a:t>n</a:t>
            </a:r>
          </a:p>
          <a:p>
            <a:r>
              <a:rPr lang="en-US" dirty="0"/>
              <a:t>A magnetic field also affect the electric field potential and carrier concentration and hence it is not justified to write J=J0 and B=0</a:t>
            </a:r>
          </a:p>
          <a:p>
            <a:endParaRPr lang="en-US" dirty="0"/>
          </a:p>
        </p:txBody>
      </p:sp>
      <p:pic>
        <p:nvPicPr>
          <p:cNvPr id="7" name="Picture 6"/>
          <p:cNvPicPr>
            <a:picLocks noChangeAspect="1"/>
          </p:cNvPicPr>
          <p:nvPr/>
        </p:nvPicPr>
        <p:blipFill>
          <a:blip r:embed="rId2"/>
          <a:stretch>
            <a:fillRect/>
          </a:stretch>
        </p:blipFill>
        <p:spPr>
          <a:xfrm>
            <a:off x="4131888" y="4591889"/>
            <a:ext cx="5067771" cy="477652"/>
          </a:xfrm>
          <a:prstGeom prst="rect">
            <a:avLst/>
          </a:prstGeom>
        </p:spPr>
      </p:pic>
    </p:spTree>
    <p:extLst>
      <p:ext uri="{BB962C8B-B14F-4D97-AF65-F5344CB8AC3E}">
        <p14:creationId xmlns:p14="http://schemas.microsoft.com/office/powerpoint/2010/main" val="2136873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3" name="Content Placeholder 2"/>
          <p:cNvSpPr>
            <a:spLocks noGrp="1"/>
          </p:cNvSpPr>
          <p:nvPr>
            <p:ph idx="1"/>
          </p:nvPr>
        </p:nvSpPr>
        <p:spPr/>
        <p:txBody>
          <a:bodyPr/>
          <a:lstStyle/>
          <a:p>
            <a:r>
              <a:rPr lang="el-GR" dirty="0"/>
              <a:t>σ</a:t>
            </a:r>
            <a:r>
              <a:rPr lang="en-US" dirty="0"/>
              <a:t>- conductivity</a:t>
            </a:r>
          </a:p>
          <a:p>
            <a:r>
              <a:rPr lang="en-US" dirty="0"/>
              <a:t>D – diffusion coefficient</a:t>
            </a:r>
          </a:p>
          <a:p>
            <a:endParaRPr lang="en-US" dirty="0"/>
          </a:p>
          <a:p>
            <a:endParaRPr lang="en-US" dirty="0"/>
          </a:p>
          <a:p>
            <a:endParaRPr lang="en-US" dirty="0"/>
          </a:p>
          <a:p>
            <a:r>
              <a:rPr lang="en-US" dirty="0"/>
              <a:t>Drift – </a:t>
            </a:r>
            <a:r>
              <a:rPr lang="en-US" dirty="0" err="1"/>
              <a:t>Ist</a:t>
            </a:r>
            <a:r>
              <a:rPr lang="en-US" dirty="0"/>
              <a:t> term, Diffusion –</a:t>
            </a:r>
            <a:r>
              <a:rPr lang="en-US" dirty="0" err="1"/>
              <a:t>IInd</a:t>
            </a:r>
            <a:r>
              <a:rPr lang="en-US" dirty="0"/>
              <a:t> term, transverse transport caused by magnetic field – </a:t>
            </a:r>
            <a:r>
              <a:rPr lang="en-US" dirty="0" err="1"/>
              <a:t>IInd</a:t>
            </a:r>
            <a:r>
              <a:rPr lang="en-US" dirty="0"/>
              <a:t> term of eq. 4.35 </a:t>
            </a:r>
          </a:p>
          <a:p>
            <a:endParaRPr lang="en-US" dirty="0"/>
          </a:p>
        </p:txBody>
      </p:sp>
      <p:pic>
        <p:nvPicPr>
          <p:cNvPr id="5" name="Picture 4"/>
          <p:cNvPicPr>
            <a:picLocks noChangeAspect="1"/>
          </p:cNvPicPr>
          <p:nvPr/>
        </p:nvPicPr>
        <p:blipFill>
          <a:blip r:embed="rId2"/>
          <a:stretch>
            <a:fillRect/>
          </a:stretch>
        </p:blipFill>
        <p:spPr>
          <a:xfrm>
            <a:off x="3900487" y="3228974"/>
            <a:ext cx="4391025" cy="724461"/>
          </a:xfrm>
          <a:prstGeom prst="rect">
            <a:avLst/>
          </a:prstGeom>
        </p:spPr>
      </p:pic>
    </p:spTree>
    <p:extLst>
      <p:ext uri="{BB962C8B-B14F-4D97-AF65-F5344CB8AC3E}">
        <p14:creationId xmlns:p14="http://schemas.microsoft.com/office/powerpoint/2010/main" val="992831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5" name="Content Placeholder 4"/>
          <p:cNvSpPr>
            <a:spLocks noGrp="1"/>
          </p:cNvSpPr>
          <p:nvPr>
            <p:ph idx="1"/>
          </p:nvPr>
        </p:nvSpPr>
        <p:spPr/>
        <p:txBody>
          <a:bodyPr/>
          <a:lstStyle/>
          <a:p>
            <a:r>
              <a:rPr lang="en-US" dirty="0"/>
              <a:t>Therefore the transport coefficients </a:t>
            </a:r>
            <a:r>
              <a:rPr lang="el-GR" dirty="0"/>
              <a:t>μ</a:t>
            </a:r>
            <a:r>
              <a:rPr lang="en-US" dirty="0"/>
              <a:t>H, </a:t>
            </a:r>
            <a:r>
              <a:rPr lang="el-GR" dirty="0"/>
              <a:t>σ</a:t>
            </a:r>
            <a:r>
              <a:rPr lang="en-US" dirty="0"/>
              <a:t>, D are dependent on electric and magnetic field and are determined by carrier scattering process.  </a:t>
            </a:r>
          </a:p>
          <a:p>
            <a:r>
              <a:rPr lang="en-US" dirty="0"/>
              <a:t>Hall mobility </a:t>
            </a:r>
            <a:r>
              <a:rPr lang="el-GR" dirty="0"/>
              <a:t>μ</a:t>
            </a:r>
            <a:r>
              <a:rPr lang="en-US" dirty="0"/>
              <a:t>H is the product of drift mobility of the carrier </a:t>
            </a:r>
            <a:r>
              <a:rPr lang="el-GR" dirty="0"/>
              <a:t>μ</a:t>
            </a:r>
            <a:r>
              <a:rPr lang="en-US" dirty="0"/>
              <a:t> and hall scattering factor r, which is given by appropriate ratio of relaxation time averages of their energy distribution, thus</a:t>
            </a:r>
          </a:p>
        </p:txBody>
      </p:sp>
      <p:pic>
        <p:nvPicPr>
          <p:cNvPr id="7" name="Picture 6"/>
          <p:cNvPicPr>
            <a:picLocks noChangeAspect="1"/>
          </p:cNvPicPr>
          <p:nvPr/>
        </p:nvPicPr>
        <p:blipFill>
          <a:blip r:embed="rId2"/>
          <a:stretch>
            <a:fillRect/>
          </a:stretch>
        </p:blipFill>
        <p:spPr>
          <a:xfrm>
            <a:off x="3900487" y="4640635"/>
            <a:ext cx="4391025" cy="1019175"/>
          </a:xfrm>
          <a:prstGeom prst="rect">
            <a:avLst/>
          </a:prstGeom>
        </p:spPr>
      </p:pic>
    </p:spTree>
    <p:extLst>
      <p:ext uri="{BB962C8B-B14F-4D97-AF65-F5344CB8AC3E}">
        <p14:creationId xmlns:p14="http://schemas.microsoft.com/office/powerpoint/2010/main" val="960470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5" name="Content Placeholder 4"/>
          <p:cNvSpPr>
            <a:spLocks noGrp="1"/>
          </p:cNvSpPr>
          <p:nvPr>
            <p:ph idx="1"/>
          </p:nvPr>
        </p:nvSpPr>
        <p:spPr/>
        <p:txBody>
          <a:bodyPr/>
          <a:lstStyle/>
          <a:p>
            <a:endParaRPr lang="en-US" dirty="0"/>
          </a:p>
          <a:p>
            <a:endParaRPr lang="en-US" dirty="0"/>
          </a:p>
          <a:p>
            <a:r>
              <a:rPr lang="en-US" dirty="0"/>
              <a:t>If a long strip of extrinsic and homogenous semiconductor material with </a:t>
            </a:r>
            <a:r>
              <a:rPr lang="en-US" dirty="0" err="1"/>
              <a:t>xy</a:t>
            </a:r>
            <a:r>
              <a:rPr lang="en-US" dirty="0"/>
              <a:t> plane is considered as strip line, where length l is in x direction, with w in y direction and B in z direction, so that B=(0,0,Bz)</a:t>
            </a:r>
          </a:p>
        </p:txBody>
      </p:sp>
      <p:pic>
        <p:nvPicPr>
          <p:cNvPr id="6" name="Content Placeholder 3"/>
          <p:cNvPicPr>
            <a:picLocks noChangeAspect="1"/>
          </p:cNvPicPr>
          <p:nvPr/>
        </p:nvPicPr>
        <p:blipFill>
          <a:blip r:embed="rId2"/>
          <a:stretch>
            <a:fillRect/>
          </a:stretch>
        </p:blipFill>
        <p:spPr>
          <a:xfrm>
            <a:off x="1326799" y="1949823"/>
            <a:ext cx="6567185" cy="829749"/>
          </a:xfrm>
          <a:prstGeom prst="rect">
            <a:avLst/>
          </a:prstGeom>
        </p:spPr>
      </p:pic>
    </p:spTree>
    <p:extLst>
      <p:ext uri="{BB962C8B-B14F-4D97-AF65-F5344CB8AC3E}">
        <p14:creationId xmlns:p14="http://schemas.microsoft.com/office/powerpoint/2010/main" val="71215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sp>
        <p:nvSpPr>
          <p:cNvPr id="3" name="Content Placeholder 2"/>
          <p:cNvSpPr>
            <a:spLocks noGrp="1"/>
          </p:cNvSpPr>
          <p:nvPr>
            <p:ph idx="1"/>
          </p:nvPr>
        </p:nvSpPr>
        <p:spPr/>
        <p:txBody>
          <a:bodyPr/>
          <a:lstStyle/>
          <a:p>
            <a:r>
              <a:rPr lang="en-US" dirty="0"/>
              <a:t>If an external electric field in x direction E=(Ex,0,0) is imposed , a current I with density=(Jx,0,0) will flow in it, so a transverse field </a:t>
            </a:r>
            <a:r>
              <a:rPr lang="en-US" dirty="0" err="1"/>
              <a:t>Ey</a:t>
            </a:r>
            <a:r>
              <a:rPr lang="en-US" dirty="0"/>
              <a:t> builds up for countering the second part of the Lorentz force(4.35).</a:t>
            </a:r>
          </a:p>
          <a:p>
            <a:endParaRPr lang="en-US" dirty="0"/>
          </a:p>
        </p:txBody>
      </p:sp>
      <p:pic>
        <p:nvPicPr>
          <p:cNvPr id="4" name="Picture 3"/>
          <p:cNvPicPr>
            <a:picLocks noChangeAspect="1"/>
          </p:cNvPicPr>
          <p:nvPr/>
        </p:nvPicPr>
        <p:blipFill>
          <a:blip r:embed="rId2"/>
          <a:stretch>
            <a:fillRect/>
          </a:stretch>
        </p:blipFill>
        <p:spPr>
          <a:xfrm>
            <a:off x="3783666" y="3321423"/>
            <a:ext cx="5047800" cy="2716305"/>
          </a:xfrm>
          <a:prstGeom prst="rect">
            <a:avLst/>
          </a:prstGeom>
        </p:spPr>
      </p:pic>
    </p:spTree>
    <p:extLst>
      <p:ext uri="{BB962C8B-B14F-4D97-AF65-F5344CB8AC3E}">
        <p14:creationId xmlns:p14="http://schemas.microsoft.com/office/powerpoint/2010/main" val="3529892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pic>
        <p:nvPicPr>
          <p:cNvPr id="5" name="Content Placeholder 4"/>
          <p:cNvPicPr>
            <a:picLocks noGrp="1" noChangeAspect="1"/>
          </p:cNvPicPr>
          <p:nvPr>
            <p:ph idx="1"/>
          </p:nvPr>
        </p:nvPicPr>
        <p:blipFill>
          <a:blip r:embed="rId2"/>
          <a:stretch>
            <a:fillRect/>
          </a:stretch>
        </p:blipFill>
        <p:spPr>
          <a:xfrm>
            <a:off x="1760668" y="2407024"/>
            <a:ext cx="8670663" cy="2980157"/>
          </a:xfrm>
          <a:prstGeom prst="rect">
            <a:avLst/>
          </a:prstGeom>
        </p:spPr>
      </p:pic>
    </p:spTree>
    <p:extLst>
      <p:ext uri="{BB962C8B-B14F-4D97-AF65-F5344CB8AC3E}">
        <p14:creationId xmlns:p14="http://schemas.microsoft.com/office/powerpoint/2010/main" val="319727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Magnetic field sensor (coils)</a:t>
            </a:r>
          </a:p>
        </p:txBody>
      </p:sp>
      <p:sp>
        <p:nvSpPr>
          <p:cNvPr id="3" name="Content Placeholder 2"/>
          <p:cNvSpPr>
            <a:spLocks noGrp="1"/>
          </p:cNvSpPr>
          <p:nvPr>
            <p:ph idx="1"/>
          </p:nvPr>
        </p:nvSpPr>
        <p:spPr/>
        <p:txBody>
          <a:bodyPr/>
          <a:lstStyle/>
          <a:p>
            <a:r>
              <a:rPr lang="en-US" dirty="0"/>
              <a:t>Coils are the </a:t>
            </a:r>
            <a:r>
              <a:rPr lang="en-US" dirty="0">
                <a:solidFill>
                  <a:srgbClr val="FF0000"/>
                </a:solidFill>
              </a:rPr>
              <a:t>simplest magnetic sensors </a:t>
            </a:r>
            <a:r>
              <a:rPr lang="en-US" dirty="0"/>
              <a:t>that can </a:t>
            </a:r>
            <a:r>
              <a:rPr lang="en-US" dirty="0">
                <a:solidFill>
                  <a:srgbClr val="FF0000"/>
                </a:solidFill>
              </a:rPr>
              <a:t>detect changes of the magnetic flux density</a:t>
            </a:r>
          </a:p>
        </p:txBody>
      </p:sp>
      <p:pic>
        <p:nvPicPr>
          <p:cNvPr id="4" name="Picture 3"/>
          <p:cNvPicPr>
            <a:picLocks noChangeAspect="1"/>
          </p:cNvPicPr>
          <p:nvPr/>
        </p:nvPicPr>
        <p:blipFill>
          <a:blip r:embed="rId2"/>
          <a:stretch>
            <a:fillRect/>
          </a:stretch>
        </p:blipFill>
        <p:spPr>
          <a:xfrm>
            <a:off x="2299446" y="2897233"/>
            <a:ext cx="5707157" cy="396076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FDC4F0-50A5-4910-A742-F51F137530C8}"/>
                  </a:ext>
                </a:extLst>
              </p14:cNvPr>
              <p14:cNvContentPartPr/>
              <p14:nvPr/>
            </p14:nvContentPartPr>
            <p14:xfrm>
              <a:off x="4191120" y="4375080"/>
              <a:ext cx="360" cy="360"/>
            </p14:xfrm>
          </p:contentPart>
        </mc:Choice>
        <mc:Fallback xmlns="">
          <p:pic>
            <p:nvPicPr>
              <p:cNvPr id="5" name="Ink 4">
                <a:extLst>
                  <a:ext uri="{FF2B5EF4-FFF2-40B4-BE49-F238E27FC236}">
                    <a16:creationId xmlns:a16="http://schemas.microsoft.com/office/drawing/2014/main" id="{BEFDC4F0-50A5-4910-A742-F51F137530C8}"/>
                  </a:ext>
                </a:extLst>
              </p:cNvPr>
              <p:cNvPicPr/>
              <p:nvPr/>
            </p:nvPicPr>
            <p:blipFill>
              <a:blip r:embed="rId4"/>
              <a:stretch>
                <a:fillRect/>
              </a:stretch>
            </p:blipFill>
            <p:spPr>
              <a:xfrm>
                <a:off x="4181760" y="4365720"/>
                <a:ext cx="19080" cy="19080"/>
              </a:xfrm>
              <a:prstGeom prst="rect">
                <a:avLst/>
              </a:prstGeom>
            </p:spPr>
          </p:pic>
        </mc:Fallback>
      </mc:AlternateContent>
    </p:spTree>
    <p:extLst>
      <p:ext uri="{BB962C8B-B14F-4D97-AF65-F5344CB8AC3E}">
        <p14:creationId xmlns:p14="http://schemas.microsoft.com/office/powerpoint/2010/main" val="2308717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pic>
        <p:nvPicPr>
          <p:cNvPr id="4" name="Picture 3"/>
          <p:cNvPicPr>
            <a:picLocks noChangeAspect="1"/>
          </p:cNvPicPr>
          <p:nvPr/>
        </p:nvPicPr>
        <p:blipFill>
          <a:blip r:embed="rId2"/>
          <a:stretch>
            <a:fillRect/>
          </a:stretch>
        </p:blipFill>
        <p:spPr>
          <a:xfrm>
            <a:off x="1479176" y="2081212"/>
            <a:ext cx="8083924" cy="3539659"/>
          </a:xfrm>
          <a:prstGeom prst="rect">
            <a:avLst/>
          </a:prstGeom>
        </p:spPr>
      </p:pic>
    </p:spTree>
    <p:extLst>
      <p:ext uri="{BB962C8B-B14F-4D97-AF65-F5344CB8AC3E}">
        <p14:creationId xmlns:p14="http://schemas.microsoft.com/office/powerpoint/2010/main" val="3093976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pic>
        <p:nvPicPr>
          <p:cNvPr id="4" name="Content Placeholder 3"/>
          <p:cNvPicPr>
            <a:picLocks noGrp="1" noChangeAspect="1"/>
          </p:cNvPicPr>
          <p:nvPr>
            <p:ph idx="1"/>
          </p:nvPr>
        </p:nvPicPr>
        <p:blipFill>
          <a:blip r:embed="rId2"/>
          <a:stretch>
            <a:fillRect/>
          </a:stretch>
        </p:blipFill>
        <p:spPr>
          <a:xfrm>
            <a:off x="683674" y="2218765"/>
            <a:ext cx="9107185" cy="1030054"/>
          </a:xfrm>
          <a:prstGeom prst="rect">
            <a:avLst/>
          </a:prstGeom>
        </p:spPr>
      </p:pic>
    </p:spTree>
    <p:extLst>
      <p:ext uri="{BB962C8B-B14F-4D97-AF65-F5344CB8AC3E}">
        <p14:creationId xmlns:p14="http://schemas.microsoft.com/office/powerpoint/2010/main" val="2453065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effect</a:t>
            </a:r>
          </a:p>
        </p:txBody>
      </p:sp>
      <p:pic>
        <p:nvPicPr>
          <p:cNvPr id="4" name="Content Placeholder 3"/>
          <p:cNvPicPr>
            <a:picLocks noGrp="1" noChangeAspect="1"/>
          </p:cNvPicPr>
          <p:nvPr>
            <p:ph idx="1"/>
          </p:nvPr>
        </p:nvPicPr>
        <p:blipFill>
          <a:blip r:embed="rId2"/>
          <a:stretch>
            <a:fillRect/>
          </a:stretch>
        </p:blipFill>
        <p:spPr>
          <a:xfrm>
            <a:off x="1828800" y="2351660"/>
            <a:ext cx="7968783" cy="3649043"/>
          </a:xfrm>
          <a:prstGeom prst="rect">
            <a:avLst/>
          </a:prstGeom>
        </p:spPr>
      </p:pic>
    </p:spTree>
    <p:extLst>
      <p:ext uri="{BB962C8B-B14F-4D97-AF65-F5344CB8AC3E}">
        <p14:creationId xmlns:p14="http://schemas.microsoft.com/office/powerpoint/2010/main" val="540434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a:extLst>
              <a:ext uri="{FF2B5EF4-FFF2-40B4-BE49-F238E27FC236}">
                <a16:creationId xmlns:a16="http://schemas.microsoft.com/office/drawing/2014/main" id="{91BC21A6-8625-4962-9568-FF295CC16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57201"/>
            <a:ext cx="786765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9711">
    <p:cut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6486EA13-3F41-4C36-8D08-8B03B414C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0"/>
            <a:ext cx="79248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801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FA34D-EAE4-42FF-A50D-176013E07B38}"/>
              </a:ext>
            </a:extLst>
          </p:cNvPr>
          <p:cNvSpPr>
            <a:spLocks noGrp="1"/>
          </p:cNvSpPr>
          <p:nvPr>
            <p:ph type="title"/>
          </p:nvPr>
        </p:nvSpPr>
        <p:spPr>
          <a:xfrm>
            <a:off x="2057400" y="274638"/>
            <a:ext cx="8153400" cy="639762"/>
          </a:xfrm>
        </p:spPr>
        <p:txBody>
          <a:bodyPr/>
          <a:lstStyle/>
          <a:p>
            <a:pPr>
              <a:defRPr/>
            </a:pPr>
            <a:r>
              <a:rPr lang="en-IN" sz="2800" dirty="0"/>
              <a:t>General Architecture of Smart Sensor</a:t>
            </a:r>
            <a:endParaRPr lang="en-US" sz="2800" dirty="0"/>
          </a:p>
        </p:txBody>
      </p:sp>
      <p:pic>
        <p:nvPicPr>
          <p:cNvPr id="11267" name="Picture 4">
            <a:extLst>
              <a:ext uri="{FF2B5EF4-FFF2-40B4-BE49-F238E27FC236}">
                <a16:creationId xmlns:a16="http://schemas.microsoft.com/office/drawing/2014/main" id="{27EEE7A6-A55E-4B3F-A2EE-D652F1667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1"/>
            <a:ext cx="6934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323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a:extLst>
              <a:ext uri="{FF2B5EF4-FFF2-40B4-BE49-F238E27FC236}">
                <a16:creationId xmlns:a16="http://schemas.microsoft.com/office/drawing/2014/main" id="{8D82D5F4-6503-4A24-BDD5-CA3AF1DBC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1"/>
            <a:ext cx="78295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5440">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10280CCD-4DB8-4E2D-B963-74D920B9F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609600"/>
            <a:ext cx="7743825"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323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5A2A7C20-174E-4BE7-BB2D-E36EF3831997}"/>
              </a:ext>
            </a:extLst>
          </p:cNvPr>
          <p:cNvSpPr>
            <a:spLocks noGrp="1" noRot="1" noChangeArrowheads="1"/>
          </p:cNvSpPr>
          <p:nvPr>
            <p:ph type="title"/>
          </p:nvPr>
        </p:nvSpPr>
        <p:spPr>
          <a:xfrm>
            <a:off x="2057400" y="274638"/>
            <a:ext cx="8153400" cy="868362"/>
          </a:xfrm>
        </p:spPr>
        <p:txBody>
          <a:bodyPr/>
          <a:lstStyle/>
          <a:p>
            <a:pPr eaLnBrk="1" hangingPunct="1">
              <a:defRPr/>
            </a:pPr>
            <a:r>
              <a:rPr lang="en-IN" altLang="zh-CN" sz="3200" dirty="0">
                <a:ea typeface="宋体" pitchFamily="2" charset="-122"/>
              </a:rPr>
              <a:t>Information Coding/Processing </a:t>
            </a:r>
            <a:endParaRPr lang="en-US" altLang="zh-CN" sz="3200" dirty="0">
              <a:ea typeface="宋体" pitchFamily="2" charset="-122"/>
            </a:endParaRPr>
          </a:p>
        </p:txBody>
      </p:sp>
      <p:pic>
        <p:nvPicPr>
          <p:cNvPr id="14339" name="Picture 4">
            <a:extLst>
              <a:ext uri="{FF2B5EF4-FFF2-40B4-BE49-F238E27FC236}">
                <a16:creationId xmlns:a16="http://schemas.microsoft.com/office/drawing/2014/main" id="{D096D886-72F2-4145-98EF-91154CEC7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371600"/>
            <a:ext cx="7629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506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a:extLst>
              <a:ext uri="{FF2B5EF4-FFF2-40B4-BE49-F238E27FC236}">
                <a16:creationId xmlns:a16="http://schemas.microsoft.com/office/drawing/2014/main" id="{4608770F-518B-4CAD-A28C-7EB7F0F1A7FE}"/>
              </a:ext>
            </a:extLst>
          </p:cNvPr>
          <p:cNvSpPr>
            <a:spLocks noGrp="1" noRot="1" noChangeArrowheads="1"/>
          </p:cNvSpPr>
          <p:nvPr>
            <p:ph type="title"/>
          </p:nvPr>
        </p:nvSpPr>
        <p:spPr/>
        <p:txBody>
          <a:bodyPr/>
          <a:lstStyle/>
          <a:p>
            <a:pPr eaLnBrk="1" hangingPunct="1">
              <a:defRPr/>
            </a:pPr>
            <a:r>
              <a:rPr lang="en-IN" altLang="zh-CN" dirty="0">
                <a:ea typeface="宋体" pitchFamily="2" charset="-122"/>
              </a:rPr>
              <a:t>Data Compensation</a:t>
            </a:r>
            <a:endParaRPr lang="en-US" altLang="zh-CN" dirty="0">
              <a:ea typeface="宋体" pitchFamily="2" charset="-122"/>
            </a:endParaRPr>
          </a:p>
        </p:txBody>
      </p:sp>
      <p:pic>
        <p:nvPicPr>
          <p:cNvPr id="15363" name="Picture 4">
            <a:extLst>
              <a:ext uri="{FF2B5EF4-FFF2-40B4-BE49-F238E27FC236}">
                <a16:creationId xmlns:a16="http://schemas.microsoft.com/office/drawing/2014/main" id="{16F5EB88-C38C-4EB6-8E09-C5ED8C87A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1295401"/>
            <a:ext cx="740092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98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Magnetic field sensor (coils)</a:t>
            </a:r>
          </a:p>
        </p:txBody>
      </p:sp>
      <p:sp>
        <p:nvSpPr>
          <p:cNvPr id="3" name="Content Placeholder 2"/>
          <p:cNvSpPr>
            <a:spLocks noGrp="1"/>
          </p:cNvSpPr>
          <p:nvPr>
            <p:ph idx="1"/>
          </p:nvPr>
        </p:nvSpPr>
        <p:spPr/>
        <p:txBody>
          <a:bodyPr/>
          <a:lstStyle/>
          <a:p>
            <a:r>
              <a:rPr lang="en-US" dirty="0"/>
              <a:t> when a </a:t>
            </a:r>
            <a:r>
              <a:rPr lang="en-US" dirty="0">
                <a:solidFill>
                  <a:srgbClr val="FF0000"/>
                </a:solidFill>
              </a:rPr>
              <a:t>magnet is brought close to the coil, the magnetic flux density in the coil increases by ΔB</a:t>
            </a:r>
            <a:r>
              <a:rPr lang="en-US" dirty="0"/>
              <a:t>.</a:t>
            </a:r>
          </a:p>
          <a:p>
            <a:r>
              <a:rPr lang="en-US" dirty="0"/>
              <a:t>Then, an induced current that generates a magnetic flux in a direction that </a:t>
            </a:r>
            <a:r>
              <a:rPr lang="en-US" dirty="0">
                <a:solidFill>
                  <a:srgbClr val="FF0000"/>
                </a:solidFill>
              </a:rPr>
              <a:t>hinders an increase in magnetic flux density </a:t>
            </a:r>
            <a:r>
              <a:rPr lang="en-US" dirty="0"/>
              <a:t>is generated in the coil.  </a:t>
            </a:r>
          </a:p>
          <a:p>
            <a:r>
              <a:rPr lang="en-US" dirty="0"/>
              <a:t>Conversely, moving the magnet away from the coil reduces the </a:t>
            </a:r>
            <a:r>
              <a:rPr lang="en-US" dirty="0">
                <a:solidFill>
                  <a:srgbClr val="FF0000"/>
                </a:solidFill>
              </a:rPr>
              <a:t>magnetic flux density in the coil, so induced electromotive force and induced current</a:t>
            </a:r>
            <a:r>
              <a:rPr lang="en-US" dirty="0"/>
              <a:t> will be </a:t>
            </a:r>
            <a:r>
              <a:rPr lang="en-US" dirty="0">
                <a:solidFill>
                  <a:srgbClr val="FF0000"/>
                </a:solidFill>
              </a:rPr>
              <a:t>generated in the coil </a:t>
            </a:r>
            <a:r>
              <a:rPr lang="en-US" dirty="0"/>
              <a:t>to increase the magnetic flux density.</a:t>
            </a:r>
          </a:p>
        </p:txBody>
      </p:sp>
    </p:spTree>
    <p:extLst>
      <p:ext uri="{BB962C8B-B14F-4D97-AF65-F5344CB8AC3E}">
        <p14:creationId xmlns:p14="http://schemas.microsoft.com/office/powerpoint/2010/main" val="1550552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75BC-C127-4A25-BFF4-FE2D3BCCC00C}"/>
              </a:ext>
            </a:extLst>
          </p:cNvPr>
          <p:cNvSpPr>
            <a:spLocks noGrp="1"/>
          </p:cNvSpPr>
          <p:nvPr>
            <p:ph type="title"/>
          </p:nvPr>
        </p:nvSpPr>
        <p:spPr/>
        <p:txBody>
          <a:bodyPr/>
          <a:lstStyle/>
          <a:p>
            <a:pPr>
              <a:defRPr/>
            </a:pPr>
            <a:r>
              <a:rPr lang="en-IN" altLang="zh-CN" dirty="0">
                <a:ea typeface="宋体" pitchFamily="2" charset="-122"/>
              </a:rPr>
              <a:t>Top Smart Sensors -</a:t>
            </a:r>
            <a:endParaRPr lang="en-US" dirty="0"/>
          </a:p>
        </p:txBody>
      </p:sp>
      <p:sp>
        <p:nvSpPr>
          <p:cNvPr id="3" name="Content Placeholder 2">
            <a:extLst>
              <a:ext uri="{FF2B5EF4-FFF2-40B4-BE49-F238E27FC236}">
                <a16:creationId xmlns:a16="http://schemas.microsoft.com/office/drawing/2014/main" id="{3DD22BB4-B977-47B6-A05A-BF578F632688}"/>
              </a:ext>
            </a:extLst>
          </p:cNvPr>
          <p:cNvSpPr>
            <a:spLocks noGrp="1"/>
          </p:cNvSpPr>
          <p:nvPr>
            <p:ph idx="1"/>
          </p:nvPr>
        </p:nvSpPr>
        <p:spPr/>
        <p:txBody>
          <a:bodyPr>
            <a:normAutofit lnSpcReduction="10000"/>
          </a:bodyPr>
          <a:lstStyle/>
          <a:p>
            <a:pPr>
              <a:defRPr/>
            </a:pPr>
            <a:r>
              <a:rPr lang="en-US" sz="2400" dirty="0"/>
              <a:t>Temperature Sensors</a:t>
            </a:r>
          </a:p>
          <a:p>
            <a:pPr>
              <a:defRPr/>
            </a:pPr>
            <a:r>
              <a:rPr lang="en-US" sz="2400" dirty="0"/>
              <a:t>Proximity Sensor</a:t>
            </a:r>
          </a:p>
          <a:p>
            <a:pPr>
              <a:defRPr/>
            </a:pPr>
            <a:r>
              <a:rPr lang="en-US" sz="2400" dirty="0"/>
              <a:t>Pressure Sensor</a:t>
            </a:r>
          </a:p>
          <a:p>
            <a:pPr>
              <a:defRPr/>
            </a:pPr>
            <a:r>
              <a:rPr lang="en-US" sz="2400" dirty="0"/>
              <a:t>Gas &amp; Smoke Sensor</a:t>
            </a:r>
          </a:p>
          <a:p>
            <a:pPr>
              <a:defRPr/>
            </a:pPr>
            <a:r>
              <a:rPr lang="en-US" sz="2400" dirty="0"/>
              <a:t>Accelerometer Sensors</a:t>
            </a:r>
          </a:p>
          <a:p>
            <a:pPr>
              <a:defRPr/>
            </a:pPr>
            <a:r>
              <a:rPr lang="en-US" sz="2400" dirty="0"/>
              <a:t>Level Sensors</a:t>
            </a:r>
          </a:p>
          <a:p>
            <a:pPr>
              <a:defRPr/>
            </a:pPr>
            <a:r>
              <a:rPr lang="en-US" sz="2400" dirty="0"/>
              <a:t>Image Sensors</a:t>
            </a:r>
          </a:p>
          <a:p>
            <a:pPr>
              <a:defRPr/>
            </a:pPr>
            <a:r>
              <a:rPr lang="en-US" sz="2400" dirty="0"/>
              <a:t>Motion Detection Sensors</a:t>
            </a:r>
          </a:p>
          <a:p>
            <a:pPr>
              <a:defRPr/>
            </a:pPr>
            <a:r>
              <a:rPr lang="en-US" sz="2400" dirty="0"/>
              <a:t>Optical Sensors</a:t>
            </a:r>
          </a:p>
          <a:p>
            <a:pPr>
              <a:defRPr/>
            </a:pPr>
            <a:r>
              <a:rPr lang="en-US" sz="2400" dirty="0"/>
              <a:t>Gyroscope Sensors</a:t>
            </a:r>
          </a:p>
          <a:p>
            <a:pPr>
              <a:defRPr/>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387CA159-D3AA-4ABF-AE5F-ADF15F2DAF9A}"/>
              </a:ext>
            </a:extLst>
          </p:cNvPr>
          <p:cNvSpPr>
            <a:spLocks noGrp="1" noRot="1" noChangeArrowheads="1"/>
          </p:cNvSpPr>
          <p:nvPr>
            <p:ph type="title"/>
          </p:nvPr>
        </p:nvSpPr>
        <p:spPr>
          <a:xfrm>
            <a:off x="2057400" y="274638"/>
            <a:ext cx="8153400" cy="1020762"/>
          </a:xfrm>
        </p:spPr>
        <p:txBody>
          <a:bodyPr/>
          <a:lstStyle/>
          <a:p>
            <a:pPr eaLnBrk="1" hangingPunct="1">
              <a:defRPr/>
            </a:pPr>
            <a:r>
              <a:rPr lang="en-IN" altLang="zh-CN" sz="4000" dirty="0">
                <a:ea typeface="宋体" pitchFamily="2" charset="-122"/>
              </a:rPr>
              <a:t>Smart Sensors (Cont..)</a:t>
            </a:r>
            <a:endParaRPr lang="zh-CN" altLang="en-US" sz="4000" dirty="0">
              <a:ea typeface="宋体" pitchFamily="2" charset="-122"/>
            </a:endParaRPr>
          </a:p>
        </p:txBody>
      </p:sp>
      <p:pic>
        <p:nvPicPr>
          <p:cNvPr id="17411" name="Picture 4">
            <a:extLst>
              <a:ext uri="{FF2B5EF4-FFF2-40B4-BE49-F238E27FC236}">
                <a16:creationId xmlns:a16="http://schemas.microsoft.com/office/drawing/2014/main" id="{3AC4E08E-5B4F-4337-A572-A9B98C4E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600200"/>
            <a:ext cx="77819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25591">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9A089AA7-71D2-4C89-BB76-E7C93E8D0FF3}"/>
              </a:ext>
            </a:extLst>
          </p:cNvPr>
          <p:cNvSpPr>
            <a:spLocks noGrp="1" noRot="1" noChangeArrowheads="1"/>
          </p:cNvSpPr>
          <p:nvPr>
            <p:ph type="title"/>
          </p:nvPr>
        </p:nvSpPr>
        <p:spPr>
          <a:xfrm>
            <a:off x="2057400" y="274638"/>
            <a:ext cx="8153400" cy="868362"/>
          </a:xfrm>
        </p:spPr>
        <p:txBody>
          <a:bodyPr/>
          <a:lstStyle/>
          <a:p>
            <a:pPr eaLnBrk="1" hangingPunct="1">
              <a:defRPr/>
            </a:pPr>
            <a:r>
              <a:rPr lang="en-IN" altLang="zh-CN" sz="4000" dirty="0">
                <a:ea typeface="宋体" pitchFamily="2" charset="-122"/>
              </a:rPr>
              <a:t>Smart Sensors (Cont..)</a:t>
            </a:r>
            <a:endParaRPr lang="zh-CN" altLang="en-US" sz="4000" dirty="0">
              <a:ea typeface="宋体" pitchFamily="2" charset="-122"/>
            </a:endParaRPr>
          </a:p>
        </p:txBody>
      </p:sp>
      <p:pic>
        <p:nvPicPr>
          <p:cNvPr id="19459" name="Picture 6">
            <a:extLst>
              <a:ext uri="{FF2B5EF4-FFF2-40B4-BE49-F238E27FC236}">
                <a16:creationId xmlns:a16="http://schemas.microsoft.com/office/drawing/2014/main" id="{FC211CD8-C70E-437A-8212-F3385A279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371601"/>
            <a:ext cx="78009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25591">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16CF-0DAF-4DB3-A32B-96F7E3D5EA55}"/>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1507" name="Picture 2">
            <a:extLst>
              <a:ext uri="{FF2B5EF4-FFF2-40B4-BE49-F238E27FC236}">
                <a16:creationId xmlns:a16="http://schemas.microsoft.com/office/drawing/2014/main" id="{DEACCD25-9769-4E70-8A9D-BAB51CA0A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77914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1CCA-5B77-4101-BEB9-E9ACB083DE00}"/>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2531" name="Picture 2">
            <a:extLst>
              <a:ext uri="{FF2B5EF4-FFF2-40B4-BE49-F238E27FC236}">
                <a16:creationId xmlns:a16="http://schemas.microsoft.com/office/drawing/2014/main" id="{FDBE80E2-6AC8-47EC-8F3F-81474B9C3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0"/>
            <a:ext cx="78390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569E-006A-4EE7-AF96-DF44B25A56E0}"/>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3555" name="Picture 2">
            <a:extLst>
              <a:ext uri="{FF2B5EF4-FFF2-40B4-BE49-F238E27FC236}">
                <a16:creationId xmlns:a16="http://schemas.microsoft.com/office/drawing/2014/main" id="{A659C131-AA74-492D-A46E-58BA48DB5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752601"/>
            <a:ext cx="78581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70A0-9355-4B07-9D45-93EE90ACF9E2}"/>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4579" name="Picture 2">
            <a:extLst>
              <a:ext uri="{FF2B5EF4-FFF2-40B4-BE49-F238E27FC236}">
                <a16:creationId xmlns:a16="http://schemas.microsoft.com/office/drawing/2014/main" id="{8BBA8520-97B0-4700-93F6-6DCE07EF6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0"/>
            <a:ext cx="78581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9273-F9E6-474A-A8FD-5E2141E0E816}"/>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5603" name="Picture 2">
            <a:extLst>
              <a:ext uri="{FF2B5EF4-FFF2-40B4-BE49-F238E27FC236}">
                <a16:creationId xmlns:a16="http://schemas.microsoft.com/office/drawing/2014/main" id="{A3C36940-2E07-4825-B133-4BF66D306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24001"/>
            <a:ext cx="77914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E5EB-2F36-460A-B9BC-A9F4F9201EBF}"/>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6627" name="Picture 2">
            <a:extLst>
              <a:ext uri="{FF2B5EF4-FFF2-40B4-BE49-F238E27FC236}">
                <a16:creationId xmlns:a16="http://schemas.microsoft.com/office/drawing/2014/main" id="{01662A9C-68E0-44F8-BE6B-F8016112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752601"/>
            <a:ext cx="78486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F1A-E19E-4ED3-A413-360779CDD4BE}"/>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7651" name="Picture 2">
            <a:extLst>
              <a:ext uri="{FF2B5EF4-FFF2-40B4-BE49-F238E27FC236}">
                <a16:creationId xmlns:a16="http://schemas.microsoft.com/office/drawing/2014/main" id="{F97BB74C-8E23-4CBC-BBD1-CD5E5D0E6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524001"/>
            <a:ext cx="774382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Magneto - Elastic sensor</a:t>
            </a:r>
          </a:p>
        </p:txBody>
      </p:sp>
      <p:sp>
        <p:nvSpPr>
          <p:cNvPr id="3" name="Content Placeholder 2"/>
          <p:cNvSpPr>
            <a:spLocks noGrp="1"/>
          </p:cNvSpPr>
          <p:nvPr>
            <p:ph idx="1"/>
          </p:nvPr>
        </p:nvSpPr>
        <p:spPr>
          <a:xfrm>
            <a:off x="106532" y="1393794"/>
            <a:ext cx="11958221" cy="4783169"/>
          </a:xfrm>
        </p:spPr>
        <p:txBody>
          <a:body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Magnetoelastic sensors are </a:t>
            </a:r>
            <a:r>
              <a:rPr lang="en-US" b="1" dirty="0">
                <a:latin typeface="Times New Roman" panose="02020603050405020304" pitchFamily="18" charset="0"/>
                <a:cs typeface="Times New Roman" panose="02020603050405020304" pitchFamily="18" charset="0"/>
              </a:rPr>
              <a:t>amorphous ferromagnetic ribbons</a:t>
            </a:r>
            <a:r>
              <a:rPr lang="en-US" dirty="0">
                <a:latin typeface="Times New Roman" panose="02020603050405020304" pitchFamily="18" charset="0"/>
                <a:cs typeface="Times New Roman" panose="02020603050405020304" pitchFamily="18" charset="0"/>
              </a:rPr>
              <a:t> that exhibit a </a:t>
            </a:r>
            <a:r>
              <a:rPr lang="en-US" dirty="0">
                <a:solidFill>
                  <a:srgbClr val="FF0000"/>
                </a:solidFill>
                <a:latin typeface="Times New Roman" panose="02020603050405020304" pitchFamily="18" charset="0"/>
                <a:cs typeface="Times New Roman" panose="02020603050405020304" pitchFamily="18" charset="0"/>
              </a:rPr>
              <a:t>magneto-mechanical resonance </a:t>
            </a:r>
            <a:r>
              <a:rPr lang="en-US" dirty="0">
                <a:latin typeface="Times New Roman" panose="02020603050405020304" pitchFamily="18" charset="0"/>
                <a:cs typeface="Times New Roman" panose="02020603050405020304" pitchFamily="18" charset="0"/>
              </a:rPr>
              <a:t>when excited by a </a:t>
            </a:r>
            <a:r>
              <a:rPr lang="en-US" dirty="0">
                <a:solidFill>
                  <a:srgbClr val="FF0000"/>
                </a:solidFill>
                <a:latin typeface="Times New Roman" panose="02020603050405020304" pitchFamily="18" charset="0"/>
                <a:cs typeface="Times New Roman" panose="02020603050405020304" pitchFamily="18" charset="0"/>
              </a:rPr>
              <a:t>time varying magnetic field.</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Magnetoelastic sensors have successfully been used for </a:t>
            </a:r>
            <a:r>
              <a:rPr lang="en-US" dirty="0">
                <a:solidFill>
                  <a:srgbClr val="FF0000"/>
                </a:solidFill>
                <a:latin typeface="Times New Roman" panose="02020603050405020304" pitchFamily="18" charset="0"/>
                <a:cs typeface="Times New Roman" panose="02020603050405020304" pitchFamily="18" charset="0"/>
              </a:rPr>
              <a:t>stress, pressure, liquid viscosity and density, fluid flow velocity, elasticity, and temperature monitoring</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Based on the fact that, in a longitudinal field, torsion given in a ferromagnetic rod changes its magnetization – </a:t>
            </a:r>
            <a:r>
              <a:rPr lang="en-US" dirty="0" err="1">
                <a:latin typeface="Times New Roman" panose="02020603050405020304" pitchFamily="18" charset="0"/>
                <a:cs typeface="Times New Roman" panose="02020603050405020304" pitchFamily="18" charset="0"/>
              </a:rPr>
              <a:t>Matteucci</a:t>
            </a:r>
            <a:r>
              <a:rPr lang="en-US" dirty="0">
                <a:latin typeface="Times New Roman" panose="02020603050405020304" pitchFamily="18" charset="0"/>
                <a:cs typeface="Times New Roman" panose="02020603050405020304" pitchFamily="18" charset="0"/>
              </a:rPr>
              <a:t> effect –(Voltage generating property of a twisted ferro-magnetic wire depends upon change of magnetization).</a:t>
            </a:r>
          </a:p>
          <a:p>
            <a:endParaRPr lang="en-US" dirty="0"/>
          </a:p>
          <a:p>
            <a:endParaRPr lang="en-US" dirty="0"/>
          </a:p>
        </p:txBody>
      </p:sp>
    </p:spTree>
    <p:extLst>
      <p:ext uri="{BB962C8B-B14F-4D97-AF65-F5344CB8AC3E}">
        <p14:creationId xmlns:p14="http://schemas.microsoft.com/office/powerpoint/2010/main" val="1572681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62D4-778B-4625-BF11-3DE8973C6D69}"/>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8675" name="Picture 2">
            <a:extLst>
              <a:ext uri="{FF2B5EF4-FFF2-40B4-BE49-F238E27FC236}">
                <a16:creationId xmlns:a16="http://schemas.microsoft.com/office/drawing/2014/main" id="{D410A8EC-4951-415F-83CC-96B3041B6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1"/>
            <a:ext cx="77438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56020-E17C-46B1-AB00-F841A74F9DC6}"/>
              </a:ext>
            </a:extLst>
          </p:cNvPr>
          <p:cNvSpPr>
            <a:spLocks noGrp="1"/>
          </p:cNvSpPr>
          <p:nvPr>
            <p:ph type="title"/>
          </p:nvPr>
        </p:nvSpPr>
        <p:spPr>
          <a:xfrm>
            <a:off x="2057400" y="274638"/>
            <a:ext cx="8153400" cy="944562"/>
          </a:xfrm>
        </p:spPr>
        <p:txBody>
          <a:bodyPr/>
          <a:lstStyle/>
          <a:p>
            <a:pPr algn="l">
              <a:defRPr/>
            </a:pPr>
            <a:r>
              <a:rPr lang="en-IN" dirty="0"/>
              <a:t>Advantage - </a:t>
            </a:r>
            <a:endParaRPr lang="en-US" dirty="0"/>
          </a:p>
        </p:txBody>
      </p:sp>
      <p:pic>
        <p:nvPicPr>
          <p:cNvPr id="29699" name="Picture 2">
            <a:extLst>
              <a:ext uri="{FF2B5EF4-FFF2-40B4-BE49-F238E27FC236}">
                <a16:creationId xmlns:a16="http://schemas.microsoft.com/office/drawing/2014/main" id="{4A6034A0-A3FE-44D6-8E14-E453E7937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1"/>
            <a:ext cx="74866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D4EE-6B1F-411C-8293-CF0B0A2BAB5C}"/>
              </a:ext>
            </a:extLst>
          </p:cNvPr>
          <p:cNvSpPr>
            <a:spLocks noGrp="1"/>
          </p:cNvSpPr>
          <p:nvPr>
            <p:ph type="title"/>
          </p:nvPr>
        </p:nvSpPr>
        <p:spPr/>
        <p:txBody>
          <a:bodyPr/>
          <a:lstStyle/>
          <a:p>
            <a:pPr algn="l">
              <a:defRPr/>
            </a:pPr>
            <a:r>
              <a:rPr lang="en-IN" dirty="0"/>
              <a:t>Disadvantages - </a:t>
            </a:r>
            <a:endParaRPr lang="en-US" dirty="0"/>
          </a:p>
        </p:txBody>
      </p:sp>
      <p:pic>
        <p:nvPicPr>
          <p:cNvPr id="30723" name="Picture 2">
            <a:extLst>
              <a:ext uri="{FF2B5EF4-FFF2-40B4-BE49-F238E27FC236}">
                <a16:creationId xmlns:a16="http://schemas.microsoft.com/office/drawing/2014/main" id="{E770C546-5A04-4D88-8CF1-596ECB066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81150"/>
            <a:ext cx="73152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2EAC7-6F55-460C-A94F-A38CBBEDBF26}"/>
              </a:ext>
            </a:extLst>
          </p:cNvPr>
          <p:cNvPicPr>
            <a:picLocks noChangeAspect="1"/>
          </p:cNvPicPr>
          <p:nvPr/>
        </p:nvPicPr>
        <p:blipFill>
          <a:blip r:embed="rId2"/>
          <a:stretch>
            <a:fillRect/>
          </a:stretch>
        </p:blipFill>
        <p:spPr>
          <a:xfrm>
            <a:off x="1152525" y="1116552"/>
            <a:ext cx="9908122" cy="1298174"/>
          </a:xfrm>
          <a:prstGeom prst="rect">
            <a:avLst/>
          </a:prstGeom>
        </p:spPr>
      </p:pic>
      <p:sp>
        <p:nvSpPr>
          <p:cNvPr id="4" name="TextBox 3">
            <a:extLst>
              <a:ext uri="{FF2B5EF4-FFF2-40B4-BE49-F238E27FC236}">
                <a16:creationId xmlns:a16="http://schemas.microsoft.com/office/drawing/2014/main" id="{3640E5F4-7FB4-4E16-91B1-1149ACE32EFA}"/>
              </a:ext>
            </a:extLst>
          </p:cNvPr>
          <p:cNvSpPr txBox="1"/>
          <p:nvPr/>
        </p:nvSpPr>
        <p:spPr>
          <a:xfrm>
            <a:off x="4385575" y="275197"/>
            <a:ext cx="235032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FILM SENSORS</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C567814-4E47-4308-9040-AB1725912E33}"/>
              </a:ext>
            </a:extLst>
          </p:cNvPr>
          <p:cNvPicPr>
            <a:picLocks noChangeAspect="1"/>
          </p:cNvPicPr>
          <p:nvPr/>
        </p:nvPicPr>
        <p:blipFill>
          <a:blip r:embed="rId3"/>
          <a:stretch>
            <a:fillRect/>
          </a:stretch>
        </p:blipFill>
        <p:spPr>
          <a:xfrm>
            <a:off x="1342713" y="2414726"/>
            <a:ext cx="9332777" cy="3906333"/>
          </a:xfrm>
          <a:prstGeom prst="rect">
            <a:avLst/>
          </a:prstGeom>
        </p:spPr>
      </p:pic>
    </p:spTree>
    <p:extLst>
      <p:ext uri="{BB962C8B-B14F-4D97-AF65-F5344CB8AC3E}">
        <p14:creationId xmlns:p14="http://schemas.microsoft.com/office/powerpoint/2010/main" val="2769073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5D433-99D7-4450-97DB-0CF67C6C1B8A}"/>
              </a:ext>
            </a:extLst>
          </p:cNvPr>
          <p:cNvPicPr>
            <a:picLocks noChangeAspect="1"/>
          </p:cNvPicPr>
          <p:nvPr/>
        </p:nvPicPr>
        <p:blipFill>
          <a:blip r:embed="rId2"/>
          <a:stretch>
            <a:fillRect/>
          </a:stretch>
        </p:blipFill>
        <p:spPr>
          <a:xfrm>
            <a:off x="1000702" y="711831"/>
            <a:ext cx="10190596" cy="4561505"/>
          </a:xfrm>
          <a:prstGeom prst="rect">
            <a:avLst/>
          </a:prstGeom>
        </p:spPr>
      </p:pic>
    </p:spTree>
    <p:extLst>
      <p:ext uri="{BB962C8B-B14F-4D97-AF65-F5344CB8AC3E}">
        <p14:creationId xmlns:p14="http://schemas.microsoft.com/office/powerpoint/2010/main" val="683625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D483A-2272-4D46-A5E3-ECA81C0A87BA}"/>
              </a:ext>
            </a:extLst>
          </p:cNvPr>
          <p:cNvPicPr>
            <a:picLocks noChangeAspect="1"/>
          </p:cNvPicPr>
          <p:nvPr/>
        </p:nvPicPr>
        <p:blipFill>
          <a:blip r:embed="rId2"/>
          <a:stretch>
            <a:fillRect/>
          </a:stretch>
        </p:blipFill>
        <p:spPr>
          <a:xfrm>
            <a:off x="281079" y="585787"/>
            <a:ext cx="11439413" cy="4554383"/>
          </a:xfrm>
          <a:prstGeom prst="rect">
            <a:avLst/>
          </a:prstGeom>
        </p:spPr>
      </p:pic>
    </p:spTree>
    <p:extLst>
      <p:ext uri="{BB962C8B-B14F-4D97-AF65-F5344CB8AC3E}">
        <p14:creationId xmlns:p14="http://schemas.microsoft.com/office/powerpoint/2010/main" val="169856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62674-76EA-441D-A3FB-FF829C0B0D68}"/>
              </a:ext>
            </a:extLst>
          </p:cNvPr>
          <p:cNvPicPr>
            <a:picLocks noChangeAspect="1"/>
          </p:cNvPicPr>
          <p:nvPr/>
        </p:nvPicPr>
        <p:blipFill>
          <a:blip r:embed="rId2"/>
          <a:stretch>
            <a:fillRect/>
          </a:stretch>
        </p:blipFill>
        <p:spPr>
          <a:xfrm>
            <a:off x="887997" y="788448"/>
            <a:ext cx="10194020" cy="3961105"/>
          </a:xfrm>
          <a:prstGeom prst="rect">
            <a:avLst/>
          </a:prstGeom>
        </p:spPr>
      </p:pic>
    </p:spTree>
    <p:extLst>
      <p:ext uri="{BB962C8B-B14F-4D97-AF65-F5344CB8AC3E}">
        <p14:creationId xmlns:p14="http://schemas.microsoft.com/office/powerpoint/2010/main" val="2123159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13B1A-D598-407B-883F-A1801A3BA1DD}"/>
              </a:ext>
            </a:extLst>
          </p:cNvPr>
          <p:cNvPicPr>
            <a:picLocks noChangeAspect="1"/>
          </p:cNvPicPr>
          <p:nvPr/>
        </p:nvPicPr>
        <p:blipFill>
          <a:blip r:embed="rId2"/>
          <a:stretch>
            <a:fillRect/>
          </a:stretch>
        </p:blipFill>
        <p:spPr>
          <a:xfrm>
            <a:off x="1578514" y="407493"/>
            <a:ext cx="9536328" cy="5836736"/>
          </a:xfrm>
          <a:prstGeom prst="rect">
            <a:avLst/>
          </a:prstGeom>
        </p:spPr>
      </p:pic>
    </p:spTree>
    <p:extLst>
      <p:ext uri="{BB962C8B-B14F-4D97-AF65-F5344CB8AC3E}">
        <p14:creationId xmlns:p14="http://schemas.microsoft.com/office/powerpoint/2010/main" val="2352249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DA9ED-192F-4E2F-896B-04E3781AECD3}"/>
              </a:ext>
            </a:extLst>
          </p:cNvPr>
          <p:cNvPicPr>
            <a:picLocks noChangeAspect="1"/>
          </p:cNvPicPr>
          <p:nvPr/>
        </p:nvPicPr>
        <p:blipFill>
          <a:blip r:embed="rId2"/>
          <a:stretch>
            <a:fillRect/>
          </a:stretch>
        </p:blipFill>
        <p:spPr>
          <a:xfrm>
            <a:off x="1484328" y="132517"/>
            <a:ext cx="7970390" cy="2179170"/>
          </a:xfrm>
          <a:prstGeom prst="rect">
            <a:avLst/>
          </a:prstGeom>
        </p:spPr>
      </p:pic>
      <p:pic>
        <p:nvPicPr>
          <p:cNvPr id="5" name="Picture 4">
            <a:extLst>
              <a:ext uri="{FF2B5EF4-FFF2-40B4-BE49-F238E27FC236}">
                <a16:creationId xmlns:a16="http://schemas.microsoft.com/office/drawing/2014/main" id="{2C2DFEAE-39B5-4544-B4C8-A560E2CB6770}"/>
              </a:ext>
            </a:extLst>
          </p:cNvPr>
          <p:cNvPicPr>
            <a:picLocks noChangeAspect="1"/>
          </p:cNvPicPr>
          <p:nvPr/>
        </p:nvPicPr>
        <p:blipFill>
          <a:blip r:embed="rId3"/>
          <a:stretch>
            <a:fillRect/>
          </a:stretch>
        </p:blipFill>
        <p:spPr>
          <a:xfrm>
            <a:off x="1231002" y="2107337"/>
            <a:ext cx="9174829" cy="3663148"/>
          </a:xfrm>
          <a:prstGeom prst="rect">
            <a:avLst/>
          </a:prstGeom>
        </p:spPr>
      </p:pic>
    </p:spTree>
    <p:extLst>
      <p:ext uri="{BB962C8B-B14F-4D97-AF65-F5344CB8AC3E}">
        <p14:creationId xmlns:p14="http://schemas.microsoft.com/office/powerpoint/2010/main" val="1475910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878FD1E-82E0-41FA-AF9C-5EC93159F274}"/>
              </a:ext>
            </a:extLst>
          </p:cNvPr>
          <p:cNvSpPr txBox="1">
            <a:spLocks noGrp="1"/>
          </p:cNvSpPr>
          <p:nvPr>
            <p:ph type="title"/>
          </p:nvPr>
        </p:nvSpPr>
        <p:spPr>
          <a:xfrm>
            <a:off x="4416426" y="282868"/>
            <a:ext cx="4117975" cy="1229728"/>
          </a:xfrm>
        </p:spPr>
        <p:txBody>
          <a:bodyPr vert="horz" lIns="0" tIns="10827" rIns="0" bIns="0" rtlCol="0" anchor="ctr">
            <a:spAutoFit/>
          </a:bodyPr>
          <a:lstStyle/>
          <a:p>
            <a:pPr marL="11397">
              <a:spcBef>
                <a:spcPts val="85"/>
              </a:spcBef>
              <a:defRPr/>
            </a:pPr>
            <a:r>
              <a:rPr lang="en-US" b="1" spc="-4" dirty="0">
                <a:solidFill>
                  <a:srgbClr val="FF0000"/>
                </a:solidFill>
                <a:latin typeface="Times New Roman" pitchFamily="18" charset="0"/>
                <a:cs typeface="Times New Roman" pitchFamily="18" charset="0"/>
              </a:rPr>
              <a:t>WHAT IS MEMS</a:t>
            </a:r>
            <a:endParaRPr b="1">
              <a:solidFill>
                <a:srgbClr val="FF0000"/>
              </a:solidFill>
              <a:latin typeface="Times New Roman" pitchFamily="18" charset="0"/>
              <a:cs typeface="Times New Roman" pitchFamily="18" charset="0"/>
            </a:endParaRPr>
          </a:p>
        </p:txBody>
      </p:sp>
      <p:sp>
        <p:nvSpPr>
          <p:cNvPr id="6147" name="object 3">
            <a:extLst>
              <a:ext uri="{FF2B5EF4-FFF2-40B4-BE49-F238E27FC236}">
                <a16:creationId xmlns:a16="http://schemas.microsoft.com/office/drawing/2014/main" id="{2977C18B-C967-4E19-ACD3-BC6F107C7B94}"/>
              </a:ext>
            </a:extLst>
          </p:cNvPr>
          <p:cNvSpPr txBox="1">
            <a:spLocks noChangeArrowheads="1"/>
          </p:cNvSpPr>
          <p:nvPr/>
        </p:nvSpPr>
        <p:spPr bwMode="auto">
          <a:xfrm>
            <a:off x="1981200" y="1301750"/>
            <a:ext cx="83820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2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a:spcBef>
                <a:spcPts val="88"/>
              </a:spcBef>
              <a:buClrTx/>
              <a:buNone/>
            </a:pPr>
            <a:r>
              <a:rPr lang="en-US" altLang="en-US" b="1">
                <a:solidFill>
                  <a:srgbClr val="CC3300"/>
                </a:solidFill>
                <a:latin typeface="Times New Roman" panose="02020603050405020304" pitchFamily="18" charset="0"/>
                <a:cs typeface="Times New Roman" panose="02020603050405020304" pitchFamily="18" charset="0"/>
              </a:rPr>
              <a:t>MEMS </a:t>
            </a:r>
            <a:r>
              <a:rPr lang="en-US" altLang="en-US" b="1">
                <a:latin typeface="Times New Roman" panose="02020603050405020304" pitchFamily="18" charset="0"/>
                <a:cs typeface="Times New Roman" panose="02020603050405020304" pitchFamily="18" charset="0"/>
              </a:rPr>
              <a:t>= </a:t>
            </a:r>
            <a:r>
              <a:rPr lang="en-US" altLang="en-US" b="1">
                <a:solidFill>
                  <a:srgbClr val="CC3300"/>
                </a:solidFill>
                <a:latin typeface="Times New Roman" panose="02020603050405020304" pitchFamily="18" charset="0"/>
                <a:cs typeface="Times New Roman" panose="02020603050405020304" pitchFamily="18" charset="0"/>
              </a:rPr>
              <a:t>M</a:t>
            </a:r>
            <a:r>
              <a:rPr lang="en-US" altLang="en-US" b="1">
                <a:latin typeface="Times New Roman" panose="02020603050405020304" pitchFamily="18" charset="0"/>
                <a:cs typeface="Times New Roman" panose="02020603050405020304" pitchFamily="18" charset="0"/>
              </a:rPr>
              <a:t>icro</a:t>
            </a:r>
            <a:r>
              <a:rPr lang="en-US" altLang="en-US" b="1">
                <a:solidFill>
                  <a:srgbClr val="CC3300"/>
                </a:solidFill>
                <a:latin typeface="Times New Roman" panose="02020603050405020304" pitchFamily="18" charset="0"/>
                <a:cs typeface="Times New Roman" panose="02020603050405020304" pitchFamily="18" charset="0"/>
              </a:rPr>
              <a:t>E</a:t>
            </a:r>
            <a:r>
              <a:rPr lang="en-US" altLang="en-US" b="1">
                <a:latin typeface="Times New Roman" panose="02020603050405020304" pitchFamily="18" charset="0"/>
                <a:cs typeface="Times New Roman" panose="02020603050405020304" pitchFamily="18" charset="0"/>
              </a:rPr>
              <a:t>lectro</a:t>
            </a:r>
            <a:r>
              <a:rPr lang="en-US" altLang="en-US" b="1">
                <a:solidFill>
                  <a:srgbClr val="CC3300"/>
                </a:solidFill>
                <a:latin typeface="Times New Roman" panose="02020603050405020304" pitchFamily="18" charset="0"/>
                <a:cs typeface="Times New Roman" panose="02020603050405020304" pitchFamily="18" charset="0"/>
              </a:rPr>
              <a:t>M</a:t>
            </a:r>
            <a:r>
              <a:rPr lang="en-US" altLang="en-US" b="1">
                <a:latin typeface="Times New Roman" panose="02020603050405020304" pitchFamily="18" charset="0"/>
                <a:cs typeface="Times New Roman" panose="02020603050405020304" pitchFamily="18" charset="0"/>
              </a:rPr>
              <a:t>echanical </a:t>
            </a:r>
            <a:r>
              <a:rPr lang="en-US" altLang="en-US" b="1">
                <a:solidFill>
                  <a:srgbClr val="CC3300"/>
                </a:solidFill>
                <a:latin typeface="Times New Roman" panose="02020603050405020304" pitchFamily="18" charset="0"/>
                <a:cs typeface="Times New Roman" panose="02020603050405020304" pitchFamily="18" charset="0"/>
              </a:rPr>
              <a:t>S</a:t>
            </a:r>
            <a:r>
              <a:rPr lang="en-US" altLang="en-US" b="1">
                <a:latin typeface="Times New Roman" panose="02020603050405020304" pitchFamily="18" charset="0"/>
                <a:cs typeface="Times New Roman" panose="02020603050405020304" pitchFamily="18" charset="0"/>
              </a:rPr>
              <a:t>ystem</a:t>
            </a:r>
            <a:endParaRPr lang="en-US" altLang="en-US">
              <a:latin typeface="Times New Roman" panose="02020603050405020304" pitchFamily="18" charset="0"/>
              <a:cs typeface="Times New Roman" panose="02020603050405020304" pitchFamily="18" charset="0"/>
            </a:endParaRPr>
          </a:p>
          <a:p>
            <a:pPr algn="just">
              <a:spcBef>
                <a:spcPts val="1625"/>
              </a:spcBef>
              <a:buClrTx/>
              <a:buNone/>
            </a:pPr>
            <a:r>
              <a:rPr lang="en-US" altLang="en-US" sz="2000" b="1">
                <a:solidFill>
                  <a:srgbClr val="3333CC"/>
                </a:solidFill>
                <a:latin typeface="Times New Roman" panose="02020603050405020304" pitchFamily="18" charset="0"/>
                <a:cs typeface="Times New Roman" panose="02020603050405020304" pitchFamily="18" charset="0"/>
              </a:rPr>
              <a:t>Any engineering system that performs </a:t>
            </a:r>
            <a:r>
              <a:rPr lang="en-US" altLang="en-US" sz="2000" b="1" i="1">
                <a:solidFill>
                  <a:srgbClr val="CC0065"/>
                </a:solidFill>
                <a:latin typeface="Times New Roman" panose="02020603050405020304" pitchFamily="18" charset="0"/>
                <a:cs typeface="Times New Roman" panose="02020603050405020304" pitchFamily="18" charset="0"/>
              </a:rPr>
              <a:t>electrical </a:t>
            </a:r>
            <a:r>
              <a:rPr lang="en-US" altLang="en-US" sz="2000" b="1">
                <a:solidFill>
                  <a:srgbClr val="3333CC"/>
                </a:solidFill>
                <a:latin typeface="Times New Roman" panose="02020603050405020304" pitchFamily="18" charset="0"/>
                <a:cs typeface="Times New Roman" panose="02020603050405020304" pitchFamily="18" charset="0"/>
              </a:rPr>
              <a:t>and </a:t>
            </a:r>
            <a:r>
              <a:rPr lang="en-US" altLang="en-US" sz="2000" b="1" i="1">
                <a:solidFill>
                  <a:srgbClr val="CC0065"/>
                </a:solidFill>
                <a:latin typeface="Times New Roman" panose="02020603050405020304" pitchFamily="18" charset="0"/>
                <a:cs typeface="Times New Roman" panose="02020603050405020304" pitchFamily="18" charset="0"/>
              </a:rPr>
              <a:t>mechanical </a:t>
            </a:r>
            <a:r>
              <a:rPr lang="en-US" altLang="en-US" sz="2000" b="1">
                <a:solidFill>
                  <a:srgbClr val="3333CC"/>
                </a:solidFill>
                <a:latin typeface="Times New Roman" panose="02020603050405020304" pitchFamily="18" charset="0"/>
                <a:cs typeface="Times New Roman" panose="02020603050405020304" pitchFamily="18" charset="0"/>
              </a:rPr>
              <a:t>functions  with </a:t>
            </a:r>
            <a:r>
              <a:rPr lang="en-US" altLang="en-US" sz="2000" b="1" i="1">
                <a:solidFill>
                  <a:srgbClr val="3333CC"/>
                </a:solidFill>
                <a:latin typeface="Times New Roman" panose="02020603050405020304" pitchFamily="18" charset="0"/>
                <a:cs typeface="Times New Roman" panose="02020603050405020304" pitchFamily="18" charset="0"/>
              </a:rPr>
              <a:t>components </a:t>
            </a:r>
            <a:r>
              <a:rPr lang="en-US" altLang="en-US" sz="2000" b="1">
                <a:solidFill>
                  <a:srgbClr val="3333CC"/>
                </a:solidFill>
                <a:latin typeface="Times New Roman" panose="02020603050405020304" pitchFamily="18" charset="0"/>
                <a:cs typeface="Times New Roman" panose="02020603050405020304" pitchFamily="18" charset="0"/>
              </a:rPr>
              <a:t>in </a:t>
            </a:r>
            <a:r>
              <a:rPr lang="en-US" altLang="en-US" sz="2000" b="1" i="1">
                <a:solidFill>
                  <a:srgbClr val="CC0065"/>
                </a:solidFill>
                <a:latin typeface="Times New Roman" panose="02020603050405020304" pitchFamily="18" charset="0"/>
                <a:cs typeface="Times New Roman" panose="02020603050405020304" pitchFamily="18" charset="0"/>
              </a:rPr>
              <a:t>micrometers </a:t>
            </a:r>
            <a:r>
              <a:rPr lang="en-US" altLang="en-US" sz="2000" b="1">
                <a:solidFill>
                  <a:srgbClr val="3333CC"/>
                </a:solidFill>
                <a:latin typeface="Times New Roman" panose="02020603050405020304" pitchFamily="18" charset="0"/>
                <a:cs typeface="Times New Roman" panose="02020603050405020304" pitchFamily="18" charset="0"/>
              </a:rPr>
              <a:t>is a MEMS. (1 µm = 1/10 of human hair)</a:t>
            </a:r>
            <a:endParaRPr lang="en-US" altLang="en-US" sz="2000">
              <a:latin typeface="Times New Roman" panose="02020603050405020304" pitchFamily="18" charset="0"/>
              <a:cs typeface="Times New Roman" panose="02020603050405020304" pitchFamily="18" charset="0"/>
            </a:endParaRPr>
          </a:p>
          <a:p>
            <a:pPr algn="just">
              <a:spcBef>
                <a:spcPts val="50"/>
              </a:spcBef>
              <a:buClrTx/>
              <a:buNone/>
            </a:pPr>
            <a:endParaRPr lang="en-US" altLang="en-US" sz="20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2000" b="1">
                <a:latin typeface="Times New Roman" panose="02020603050405020304" pitchFamily="18" charset="0"/>
                <a:cs typeface="Times New Roman" panose="02020603050405020304" pitchFamily="18" charset="0"/>
              </a:rPr>
              <a:t>Available MEMS products include</a:t>
            </a:r>
            <a:r>
              <a:rPr lang="en-US" altLang="en-US" sz="2000" b="1">
                <a:solidFill>
                  <a:srgbClr val="3333CC"/>
                </a:solidFill>
                <a:latin typeface="Times New Roman" panose="02020603050405020304" pitchFamily="18" charset="0"/>
                <a:cs typeface="Times New Roman" panose="02020603050405020304" pitchFamily="18" charset="0"/>
              </a:rPr>
              <a:t>:</a:t>
            </a:r>
            <a:endParaRPr lang="en-US" altLang="en-US" sz="2000">
              <a:latin typeface="Times New Roman" panose="02020603050405020304" pitchFamily="18" charset="0"/>
              <a:cs typeface="Times New Roman" panose="02020603050405020304" pitchFamily="18" charset="0"/>
            </a:endParaRPr>
          </a:p>
          <a:p>
            <a:pPr algn="just">
              <a:spcBef>
                <a:spcPts val="25"/>
              </a:spcBef>
              <a:buClrTx/>
              <a:buNone/>
            </a:pPr>
            <a:endParaRPr lang="en-US" altLang="en-US" sz="2000">
              <a:latin typeface="Times New Roman" panose="02020603050405020304" pitchFamily="18" charset="0"/>
              <a:cs typeface="Times New Roman" panose="02020603050405020304" pitchFamily="18" charset="0"/>
            </a:endParaRPr>
          </a:p>
          <a:p>
            <a:pPr algn="just" eaLnBrk="1" hangingPunct="1">
              <a:spcBef>
                <a:spcPct val="0"/>
              </a:spcBef>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sensors </a:t>
            </a:r>
            <a:r>
              <a:rPr lang="en-US" altLang="en-US" sz="2000">
                <a:latin typeface="Times New Roman" panose="02020603050405020304" pitchFamily="18" charset="0"/>
                <a:cs typeface="Times New Roman" panose="02020603050405020304" pitchFamily="18" charset="0"/>
              </a:rPr>
              <a:t>(acoustic wave, biomedical, chemical, inertia, optical,  pressure, radiation, thermal, etc.)</a:t>
            </a:r>
          </a:p>
          <a:p>
            <a:pPr algn="just">
              <a:spcBef>
                <a:spcPts val="863"/>
              </a:spcBef>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actuators </a:t>
            </a:r>
            <a:r>
              <a:rPr lang="en-US" altLang="en-US" sz="2000">
                <a:latin typeface="Times New Roman" panose="02020603050405020304" pitchFamily="18" charset="0"/>
                <a:cs typeface="Times New Roman" panose="02020603050405020304" pitchFamily="18" charset="0"/>
              </a:rPr>
              <a:t>(valves, pumps and microfluidics;electrical and optical relays and switches;  grippers, tweezers and tongs;linear and rotary motors, etc.)</a:t>
            </a:r>
          </a:p>
          <a:p>
            <a:pPr algn="just">
              <a:spcBef>
                <a:spcPts val="638"/>
              </a:spcBef>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Read/write heads </a:t>
            </a:r>
            <a:r>
              <a:rPr lang="en-US" altLang="en-US" sz="2000">
                <a:latin typeface="Times New Roman" panose="02020603050405020304" pitchFamily="18" charset="0"/>
                <a:cs typeface="Times New Roman" panose="02020603050405020304" pitchFamily="18" charset="0"/>
              </a:rPr>
              <a:t>in computer storage systems.</a:t>
            </a:r>
          </a:p>
          <a:p>
            <a:pPr algn="just" eaLnBrk="1" hangingPunct="1">
              <a:spcBef>
                <a:spcPct val="0"/>
              </a:spcBef>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Inkjet printer heads</a:t>
            </a:r>
            <a:r>
              <a:rPr lang="en-US" altLang="en-US" sz="2000">
                <a:latin typeface="Times New Roman" panose="02020603050405020304" pitchFamily="18" charset="0"/>
                <a:cs typeface="Times New Roman" panose="02020603050405020304" pitchFamily="18" charset="0"/>
              </a:rPr>
              <a:t>.</a:t>
            </a:r>
          </a:p>
          <a:p>
            <a:pPr algn="just">
              <a:spcBef>
                <a:spcPts val="13"/>
              </a:spcBef>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device components </a:t>
            </a:r>
            <a:r>
              <a:rPr lang="en-US" altLang="en-US" sz="2000">
                <a:latin typeface="Times New Roman" panose="02020603050405020304" pitchFamily="18" charset="0"/>
                <a:cs typeface="Times New Roman" panose="02020603050405020304" pitchFamily="18" charset="0"/>
              </a:rPr>
              <a:t>(e.g., palm-top reconnaissance aircrafts, mini  robots and toys, micro surgical and mobile telecom equipment, etc.)</a:t>
            </a:r>
          </a:p>
        </p:txBody>
      </p:sp>
      <p:sp>
        <p:nvSpPr>
          <p:cNvPr id="3" name="Footer Placeholder 2">
            <a:extLst>
              <a:ext uri="{FF2B5EF4-FFF2-40B4-BE49-F238E27FC236}">
                <a16:creationId xmlns:a16="http://schemas.microsoft.com/office/drawing/2014/main" id="{B5893B9F-BB0D-4BEF-B72E-4C7C902732DA}"/>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Magneto - elastic sensor</a:t>
            </a:r>
          </a:p>
        </p:txBody>
      </p:sp>
      <p:pic>
        <p:nvPicPr>
          <p:cNvPr id="4" name="Picture 3"/>
          <p:cNvPicPr>
            <a:picLocks noChangeAspect="1"/>
          </p:cNvPicPr>
          <p:nvPr/>
        </p:nvPicPr>
        <p:blipFill>
          <a:blip r:embed="rId2"/>
          <a:stretch>
            <a:fillRect/>
          </a:stretch>
        </p:blipFill>
        <p:spPr>
          <a:xfrm>
            <a:off x="1476083" y="1953218"/>
            <a:ext cx="7879456" cy="373940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C4818F-BF53-4DA7-A306-64ECB3EF9950}"/>
                  </a:ext>
                </a:extLst>
              </p14:cNvPr>
              <p14:cNvContentPartPr/>
              <p14:nvPr/>
            </p14:nvContentPartPr>
            <p14:xfrm>
              <a:off x="2419200" y="4457520"/>
              <a:ext cx="360" cy="360"/>
            </p14:xfrm>
          </p:contentPart>
        </mc:Choice>
        <mc:Fallback xmlns="">
          <p:pic>
            <p:nvPicPr>
              <p:cNvPr id="3" name="Ink 2">
                <a:extLst>
                  <a:ext uri="{FF2B5EF4-FFF2-40B4-BE49-F238E27FC236}">
                    <a16:creationId xmlns:a16="http://schemas.microsoft.com/office/drawing/2014/main" id="{2CC4818F-BF53-4DA7-A306-64ECB3EF9950}"/>
                  </a:ext>
                </a:extLst>
              </p:cNvPr>
              <p:cNvPicPr/>
              <p:nvPr/>
            </p:nvPicPr>
            <p:blipFill>
              <a:blip r:embed="rId4"/>
              <a:stretch>
                <a:fillRect/>
              </a:stretch>
            </p:blipFill>
            <p:spPr>
              <a:xfrm>
                <a:off x="2409840" y="4448160"/>
                <a:ext cx="19080" cy="19080"/>
              </a:xfrm>
              <a:prstGeom prst="rect">
                <a:avLst/>
              </a:prstGeom>
            </p:spPr>
          </p:pic>
        </mc:Fallback>
      </mc:AlternateContent>
    </p:spTree>
    <p:extLst>
      <p:ext uri="{BB962C8B-B14F-4D97-AF65-F5344CB8AC3E}">
        <p14:creationId xmlns:p14="http://schemas.microsoft.com/office/powerpoint/2010/main" val="2650236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object 2">
            <a:extLst>
              <a:ext uri="{FF2B5EF4-FFF2-40B4-BE49-F238E27FC236}">
                <a16:creationId xmlns:a16="http://schemas.microsoft.com/office/drawing/2014/main" id="{5CE19177-7D7B-4E12-BBF7-597A309918C7}"/>
              </a:ext>
            </a:extLst>
          </p:cNvPr>
          <p:cNvGrpSpPr>
            <a:grpSpLocks/>
          </p:cNvGrpSpPr>
          <p:nvPr/>
        </p:nvGrpSpPr>
        <p:grpSpPr bwMode="auto">
          <a:xfrm>
            <a:off x="2206626" y="1008064"/>
            <a:ext cx="7777163" cy="5087937"/>
            <a:chOff x="750569" y="1143000"/>
            <a:chExt cx="8554720" cy="5766435"/>
          </a:xfrm>
        </p:grpSpPr>
        <p:sp>
          <p:nvSpPr>
            <p:cNvPr id="7179" name="object 3">
              <a:extLst>
                <a:ext uri="{FF2B5EF4-FFF2-40B4-BE49-F238E27FC236}">
                  <a16:creationId xmlns:a16="http://schemas.microsoft.com/office/drawing/2014/main" id="{1B2FEF72-C8C2-45F8-85A4-C8C9776468C0}"/>
                </a:ext>
              </a:extLst>
            </p:cNvPr>
            <p:cNvSpPr>
              <a:spLocks noChangeArrowheads="1"/>
            </p:cNvSpPr>
            <p:nvPr/>
          </p:nvSpPr>
          <p:spPr bwMode="auto">
            <a:xfrm>
              <a:off x="5364479" y="3886200"/>
              <a:ext cx="3940302" cy="302285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7180" name="object 4">
              <a:extLst>
                <a:ext uri="{FF2B5EF4-FFF2-40B4-BE49-F238E27FC236}">
                  <a16:creationId xmlns:a16="http://schemas.microsoft.com/office/drawing/2014/main" id="{B7FD0930-E49B-44BE-81EB-01A1BB01F643}"/>
                </a:ext>
              </a:extLst>
            </p:cNvPr>
            <p:cNvSpPr>
              <a:spLocks noChangeArrowheads="1"/>
            </p:cNvSpPr>
            <p:nvPr/>
          </p:nvSpPr>
          <p:spPr bwMode="auto">
            <a:xfrm>
              <a:off x="5990843" y="1752600"/>
              <a:ext cx="2508504" cy="18859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7181" name="object 5">
              <a:extLst>
                <a:ext uri="{FF2B5EF4-FFF2-40B4-BE49-F238E27FC236}">
                  <a16:creationId xmlns:a16="http://schemas.microsoft.com/office/drawing/2014/main" id="{0E5D444C-E02B-4FD4-915A-BC920D9E0B9B}"/>
                </a:ext>
              </a:extLst>
            </p:cNvPr>
            <p:cNvSpPr>
              <a:spLocks noChangeArrowheads="1"/>
            </p:cNvSpPr>
            <p:nvPr/>
          </p:nvSpPr>
          <p:spPr bwMode="auto">
            <a:xfrm>
              <a:off x="6033516" y="2667000"/>
              <a:ext cx="1009650" cy="2057400"/>
            </a:xfrm>
            <a:custGeom>
              <a:avLst/>
              <a:gdLst>
                <a:gd name="T0" fmla="*/ 68318 w 1009650"/>
                <a:gd name="T1" fmla="*/ 1835400 h 2057400"/>
                <a:gd name="T2" fmla="*/ 0 w 1009650"/>
                <a:gd name="T3" fmla="*/ 1802129 h 2057400"/>
                <a:gd name="T4" fmla="*/ 2286 w 1009650"/>
                <a:gd name="T5" fmla="*/ 2057399 h 2057400"/>
                <a:gd name="T6" fmla="*/ 51816 w 1009650"/>
                <a:gd name="T7" fmla="*/ 2019414 h 2057400"/>
                <a:gd name="T8" fmla="*/ 51816 w 1009650"/>
                <a:gd name="T9" fmla="*/ 1869185 h 2057400"/>
                <a:gd name="T10" fmla="*/ 68318 w 1009650"/>
                <a:gd name="T11" fmla="*/ 1835400 h 2057400"/>
                <a:gd name="T12" fmla="*/ 136346 w 1009650"/>
                <a:gd name="T13" fmla="*/ 1868529 h 2057400"/>
                <a:gd name="T14" fmla="*/ 68318 w 1009650"/>
                <a:gd name="T15" fmla="*/ 1835400 h 2057400"/>
                <a:gd name="T16" fmla="*/ 51816 w 1009650"/>
                <a:gd name="T17" fmla="*/ 1869185 h 2057400"/>
                <a:gd name="T18" fmla="*/ 119634 w 1009650"/>
                <a:gd name="T19" fmla="*/ 1902713 h 2057400"/>
                <a:gd name="T20" fmla="*/ 136346 w 1009650"/>
                <a:gd name="T21" fmla="*/ 1868529 h 2057400"/>
                <a:gd name="T22" fmla="*/ 204978 w 1009650"/>
                <a:gd name="T23" fmla="*/ 1901951 h 2057400"/>
                <a:gd name="T24" fmla="*/ 136346 w 1009650"/>
                <a:gd name="T25" fmla="*/ 1868529 h 2057400"/>
                <a:gd name="T26" fmla="*/ 119634 w 1009650"/>
                <a:gd name="T27" fmla="*/ 1902713 h 2057400"/>
                <a:gd name="T28" fmla="*/ 51816 w 1009650"/>
                <a:gd name="T29" fmla="*/ 1869185 h 2057400"/>
                <a:gd name="T30" fmla="*/ 51816 w 1009650"/>
                <a:gd name="T31" fmla="*/ 2019414 h 2057400"/>
                <a:gd name="T32" fmla="*/ 204978 w 1009650"/>
                <a:gd name="T33" fmla="*/ 1901951 h 2057400"/>
                <a:gd name="T34" fmla="*/ 941270 w 1009650"/>
                <a:gd name="T35" fmla="*/ 222093 h 2057400"/>
                <a:gd name="T36" fmla="*/ 872602 w 1009650"/>
                <a:gd name="T37" fmla="*/ 188776 h 2057400"/>
                <a:gd name="T38" fmla="*/ 68318 w 1009650"/>
                <a:gd name="T39" fmla="*/ 1835400 h 2057400"/>
                <a:gd name="T40" fmla="*/ 136346 w 1009650"/>
                <a:gd name="T41" fmla="*/ 1868529 h 2057400"/>
                <a:gd name="T42" fmla="*/ 941270 w 1009650"/>
                <a:gd name="T43" fmla="*/ 222093 h 2057400"/>
                <a:gd name="T44" fmla="*/ 1009650 w 1009650"/>
                <a:gd name="T45" fmla="*/ 255269 h 2057400"/>
                <a:gd name="T46" fmla="*/ 1007363 w 1009650"/>
                <a:gd name="T47" fmla="*/ 0 h 2057400"/>
                <a:gd name="T48" fmla="*/ 803910 w 1009650"/>
                <a:gd name="T49" fmla="*/ 155447 h 2057400"/>
                <a:gd name="T50" fmla="*/ 872602 w 1009650"/>
                <a:gd name="T51" fmla="*/ 188776 h 2057400"/>
                <a:gd name="T52" fmla="*/ 889254 w 1009650"/>
                <a:gd name="T53" fmla="*/ 154685 h 2057400"/>
                <a:gd name="T54" fmla="*/ 957834 w 1009650"/>
                <a:gd name="T55" fmla="*/ 188213 h 2057400"/>
                <a:gd name="T56" fmla="*/ 957834 w 1009650"/>
                <a:gd name="T57" fmla="*/ 230129 h 2057400"/>
                <a:gd name="T58" fmla="*/ 1009650 w 1009650"/>
                <a:gd name="T59" fmla="*/ 255269 h 2057400"/>
                <a:gd name="T60" fmla="*/ 957834 w 1009650"/>
                <a:gd name="T61" fmla="*/ 188213 h 2057400"/>
                <a:gd name="T62" fmla="*/ 889254 w 1009650"/>
                <a:gd name="T63" fmla="*/ 154685 h 2057400"/>
                <a:gd name="T64" fmla="*/ 872602 w 1009650"/>
                <a:gd name="T65" fmla="*/ 188776 h 2057400"/>
                <a:gd name="T66" fmla="*/ 941270 w 1009650"/>
                <a:gd name="T67" fmla="*/ 222093 h 2057400"/>
                <a:gd name="T68" fmla="*/ 957834 w 1009650"/>
                <a:gd name="T69" fmla="*/ 188213 h 2057400"/>
                <a:gd name="T70" fmla="*/ 957834 w 1009650"/>
                <a:gd name="T71" fmla="*/ 230129 h 2057400"/>
                <a:gd name="T72" fmla="*/ 957834 w 1009650"/>
                <a:gd name="T73" fmla="*/ 188213 h 2057400"/>
                <a:gd name="T74" fmla="*/ 941270 w 1009650"/>
                <a:gd name="T75" fmla="*/ 222093 h 2057400"/>
                <a:gd name="T76" fmla="*/ 957834 w 1009650"/>
                <a:gd name="T77" fmla="*/ 230129 h 20574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9650"/>
                <a:gd name="T118" fmla="*/ 0 h 2057400"/>
                <a:gd name="T119" fmla="*/ 1009650 w 1009650"/>
                <a:gd name="T120" fmla="*/ 2057400 h 20574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9650" h="2057400">
                  <a:moveTo>
                    <a:pt x="68318" y="1835400"/>
                  </a:moveTo>
                  <a:lnTo>
                    <a:pt x="0" y="1802129"/>
                  </a:lnTo>
                  <a:lnTo>
                    <a:pt x="2286" y="2057399"/>
                  </a:lnTo>
                  <a:lnTo>
                    <a:pt x="51816" y="2019414"/>
                  </a:lnTo>
                  <a:lnTo>
                    <a:pt x="51816" y="1869185"/>
                  </a:lnTo>
                  <a:lnTo>
                    <a:pt x="68318" y="1835400"/>
                  </a:lnTo>
                  <a:close/>
                </a:path>
                <a:path w="1009650" h="2057400">
                  <a:moveTo>
                    <a:pt x="136346" y="1868529"/>
                  </a:moveTo>
                  <a:lnTo>
                    <a:pt x="68318" y="1835400"/>
                  </a:lnTo>
                  <a:lnTo>
                    <a:pt x="51816" y="1869185"/>
                  </a:lnTo>
                  <a:lnTo>
                    <a:pt x="119634" y="1902713"/>
                  </a:lnTo>
                  <a:lnTo>
                    <a:pt x="136346" y="1868529"/>
                  </a:lnTo>
                  <a:close/>
                </a:path>
                <a:path w="1009650" h="2057400">
                  <a:moveTo>
                    <a:pt x="204978" y="1901951"/>
                  </a:moveTo>
                  <a:lnTo>
                    <a:pt x="136346" y="1868529"/>
                  </a:lnTo>
                  <a:lnTo>
                    <a:pt x="119634" y="1902713"/>
                  </a:lnTo>
                  <a:lnTo>
                    <a:pt x="51816" y="1869185"/>
                  </a:lnTo>
                  <a:lnTo>
                    <a:pt x="51816" y="2019414"/>
                  </a:lnTo>
                  <a:lnTo>
                    <a:pt x="204978" y="1901951"/>
                  </a:lnTo>
                  <a:close/>
                </a:path>
                <a:path w="1009650" h="2057400">
                  <a:moveTo>
                    <a:pt x="941270" y="222093"/>
                  </a:moveTo>
                  <a:lnTo>
                    <a:pt x="872602" y="188776"/>
                  </a:lnTo>
                  <a:lnTo>
                    <a:pt x="68318" y="1835400"/>
                  </a:lnTo>
                  <a:lnTo>
                    <a:pt x="136346" y="1868529"/>
                  </a:lnTo>
                  <a:lnTo>
                    <a:pt x="941270" y="222093"/>
                  </a:lnTo>
                  <a:close/>
                </a:path>
                <a:path w="1009650" h="2057400">
                  <a:moveTo>
                    <a:pt x="1009650" y="255269"/>
                  </a:moveTo>
                  <a:lnTo>
                    <a:pt x="1007363" y="0"/>
                  </a:lnTo>
                  <a:lnTo>
                    <a:pt x="803910" y="155447"/>
                  </a:lnTo>
                  <a:lnTo>
                    <a:pt x="872602" y="188776"/>
                  </a:lnTo>
                  <a:lnTo>
                    <a:pt x="889254" y="154685"/>
                  </a:lnTo>
                  <a:lnTo>
                    <a:pt x="957834" y="188213"/>
                  </a:lnTo>
                  <a:lnTo>
                    <a:pt x="957834" y="230129"/>
                  </a:lnTo>
                  <a:lnTo>
                    <a:pt x="1009650" y="255269"/>
                  </a:lnTo>
                  <a:close/>
                </a:path>
                <a:path w="1009650" h="2057400">
                  <a:moveTo>
                    <a:pt x="957834" y="188213"/>
                  </a:moveTo>
                  <a:lnTo>
                    <a:pt x="889254" y="154685"/>
                  </a:lnTo>
                  <a:lnTo>
                    <a:pt x="872602" y="188776"/>
                  </a:lnTo>
                  <a:lnTo>
                    <a:pt x="941270" y="222093"/>
                  </a:lnTo>
                  <a:lnTo>
                    <a:pt x="957834" y="188213"/>
                  </a:lnTo>
                  <a:close/>
                </a:path>
                <a:path w="1009650" h="2057400">
                  <a:moveTo>
                    <a:pt x="957834" y="230129"/>
                  </a:moveTo>
                  <a:lnTo>
                    <a:pt x="957834" y="188213"/>
                  </a:lnTo>
                  <a:lnTo>
                    <a:pt x="941270" y="222093"/>
                  </a:lnTo>
                  <a:lnTo>
                    <a:pt x="957834" y="230129"/>
                  </a:lnTo>
                  <a:close/>
                </a:path>
              </a:pathLst>
            </a:cu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7182" name="object 6">
              <a:extLst>
                <a:ext uri="{FF2B5EF4-FFF2-40B4-BE49-F238E27FC236}">
                  <a16:creationId xmlns:a16="http://schemas.microsoft.com/office/drawing/2014/main" id="{3B2B1C05-C42B-4750-BFC9-D8B53443482C}"/>
                </a:ext>
              </a:extLst>
            </p:cNvPr>
            <p:cNvSpPr>
              <a:spLocks noChangeArrowheads="1"/>
            </p:cNvSpPr>
            <p:nvPr/>
          </p:nvSpPr>
          <p:spPr bwMode="auto">
            <a:xfrm>
              <a:off x="750569" y="3352800"/>
              <a:ext cx="3276600" cy="295732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7183" name="object 7">
              <a:extLst>
                <a:ext uri="{FF2B5EF4-FFF2-40B4-BE49-F238E27FC236}">
                  <a16:creationId xmlns:a16="http://schemas.microsoft.com/office/drawing/2014/main" id="{69B4EF8C-80B1-40CB-AF12-E01DB8C9DA5A}"/>
                </a:ext>
              </a:extLst>
            </p:cNvPr>
            <p:cNvSpPr>
              <a:spLocks noChangeArrowheads="1"/>
            </p:cNvSpPr>
            <p:nvPr/>
          </p:nvSpPr>
          <p:spPr bwMode="auto">
            <a:xfrm>
              <a:off x="803147" y="1143000"/>
              <a:ext cx="3305555" cy="223266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grpSp>
      <p:sp>
        <p:nvSpPr>
          <p:cNvPr id="8" name="object 8">
            <a:extLst>
              <a:ext uri="{FF2B5EF4-FFF2-40B4-BE49-F238E27FC236}">
                <a16:creationId xmlns:a16="http://schemas.microsoft.com/office/drawing/2014/main" id="{52F2CDAF-3DB3-405E-BDDD-D19B765AD613}"/>
              </a:ext>
            </a:extLst>
          </p:cNvPr>
          <p:cNvSpPr txBox="1">
            <a:spLocks noGrp="1"/>
          </p:cNvSpPr>
          <p:nvPr>
            <p:ph type="title"/>
          </p:nvPr>
        </p:nvSpPr>
        <p:spPr>
          <a:xfrm>
            <a:off x="1981200" y="46348"/>
            <a:ext cx="8229600" cy="897905"/>
          </a:xfrm>
        </p:spPr>
        <p:txBody>
          <a:bodyPr vert="horz" lIns="0" tIns="11397" rIns="0" bIns="0" rtlCol="0" anchor="ctr">
            <a:spAutoFit/>
          </a:bodyPr>
          <a:lstStyle/>
          <a:p>
            <a:pPr marL="11397">
              <a:spcBef>
                <a:spcPts val="90"/>
              </a:spcBef>
              <a:defRPr/>
            </a:pPr>
            <a:r>
              <a:rPr sz="3200" dirty="0">
                <a:solidFill>
                  <a:srgbClr val="FF3300"/>
                </a:solidFill>
                <a:latin typeface="Times New Roman" pitchFamily="18" charset="0"/>
                <a:cs typeface="Times New Roman" pitchFamily="18" charset="0"/>
              </a:rPr>
              <a:t>Inertia Sensor for Automobile “Air Bag” Deployment</a:t>
            </a:r>
            <a:r>
              <a:rPr sz="3200" spc="-94" dirty="0">
                <a:solidFill>
                  <a:srgbClr val="FF3300"/>
                </a:solidFill>
                <a:latin typeface="Times New Roman" pitchFamily="18" charset="0"/>
                <a:cs typeface="Times New Roman" pitchFamily="18" charset="0"/>
              </a:rPr>
              <a:t> </a:t>
            </a:r>
            <a:r>
              <a:rPr sz="3200" dirty="0">
                <a:solidFill>
                  <a:srgbClr val="FF3300"/>
                </a:solidFill>
                <a:latin typeface="Times New Roman" pitchFamily="18" charset="0"/>
                <a:cs typeface="Times New Roman" pitchFamily="18" charset="0"/>
              </a:rPr>
              <a:t>System</a:t>
            </a:r>
          </a:p>
        </p:txBody>
      </p:sp>
      <p:sp>
        <p:nvSpPr>
          <p:cNvPr id="9" name="object 9">
            <a:extLst>
              <a:ext uri="{FF2B5EF4-FFF2-40B4-BE49-F238E27FC236}">
                <a16:creationId xmlns:a16="http://schemas.microsoft.com/office/drawing/2014/main" id="{B13B9F8E-A743-4448-A469-2169F4ACE7E4}"/>
              </a:ext>
            </a:extLst>
          </p:cNvPr>
          <p:cNvSpPr txBox="1"/>
          <p:nvPr/>
        </p:nvSpPr>
        <p:spPr>
          <a:xfrm>
            <a:off x="6321425" y="1276351"/>
            <a:ext cx="3278188" cy="442913"/>
          </a:xfrm>
          <a:prstGeom prst="rect">
            <a:avLst/>
          </a:prstGeom>
        </p:spPr>
        <p:txBody>
          <a:bodyPr lIns="0" tIns="11397" rIns="0" bIns="0">
            <a:spAutoFit/>
          </a:bodyPr>
          <a:lstStyle/>
          <a:p>
            <a:pPr marL="11397">
              <a:spcBef>
                <a:spcPts val="90"/>
              </a:spcBef>
              <a:defRPr/>
            </a:pPr>
            <a:r>
              <a:rPr sz="1400" b="1" spc="-4" dirty="0">
                <a:latin typeface="Liberation Sans Narrow"/>
                <a:cs typeface="Liberation Sans Narrow"/>
              </a:rPr>
              <a:t>Micro inertia sensor (accelerometer) in</a:t>
            </a:r>
            <a:r>
              <a:rPr sz="1400" b="1" spc="-63" dirty="0">
                <a:latin typeface="Liberation Sans Narrow"/>
                <a:cs typeface="Liberation Sans Narrow"/>
              </a:rPr>
              <a:t> </a:t>
            </a:r>
            <a:r>
              <a:rPr sz="1400" b="1" spc="-4" dirty="0">
                <a:latin typeface="Liberation Sans Narrow"/>
                <a:cs typeface="Liberation Sans Narrow"/>
              </a:rPr>
              <a:t>place:</a:t>
            </a:r>
            <a:endParaRPr sz="1400">
              <a:latin typeface="Liberation Sans Narrow"/>
              <a:cs typeface="Liberation Sans Narrow"/>
            </a:endParaRPr>
          </a:p>
        </p:txBody>
      </p:sp>
      <p:sp>
        <p:nvSpPr>
          <p:cNvPr id="10" name="object 10">
            <a:extLst>
              <a:ext uri="{FF2B5EF4-FFF2-40B4-BE49-F238E27FC236}">
                <a16:creationId xmlns:a16="http://schemas.microsoft.com/office/drawing/2014/main" id="{DD6B902F-08D5-48BD-A858-92BC8FEF0466}"/>
              </a:ext>
            </a:extLst>
          </p:cNvPr>
          <p:cNvSpPr txBox="1"/>
          <p:nvPr/>
        </p:nvSpPr>
        <p:spPr>
          <a:xfrm>
            <a:off x="6324600" y="6084889"/>
            <a:ext cx="3119438" cy="211137"/>
          </a:xfrm>
          <a:prstGeom prst="rect">
            <a:avLst/>
          </a:prstGeom>
        </p:spPr>
        <p:txBody>
          <a:bodyPr lIns="0" tIns="10827" rIns="0" bIns="0">
            <a:spAutoFit/>
          </a:bodyPr>
          <a:lstStyle/>
          <a:p>
            <a:pPr marL="11397">
              <a:spcBef>
                <a:spcPts val="85"/>
              </a:spcBef>
              <a:defRPr/>
            </a:pPr>
            <a:r>
              <a:rPr sz="1300" b="1" spc="-9" dirty="0">
                <a:latin typeface="Arial"/>
                <a:cs typeface="Arial"/>
              </a:rPr>
              <a:t>(Courtesy </a:t>
            </a:r>
            <a:r>
              <a:rPr sz="1300" b="1" spc="-4" dirty="0">
                <a:latin typeface="Arial"/>
                <a:cs typeface="Arial"/>
              </a:rPr>
              <a:t>of </a:t>
            </a:r>
            <a:r>
              <a:rPr sz="1300" b="1" spc="-9" dirty="0">
                <a:latin typeface="Arial"/>
                <a:cs typeface="Arial"/>
              </a:rPr>
              <a:t>Analog Devices,</a:t>
            </a:r>
            <a:r>
              <a:rPr sz="1300" b="1" spc="22" dirty="0">
                <a:latin typeface="Arial"/>
                <a:cs typeface="Arial"/>
              </a:rPr>
              <a:t> </a:t>
            </a:r>
            <a:r>
              <a:rPr sz="1300" b="1" spc="-9" dirty="0">
                <a:latin typeface="Arial"/>
                <a:cs typeface="Arial"/>
              </a:rPr>
              <a:t>Inc)</a:t>
            </a:r>
            <a:endParaRPr sz="1300">
              <a:latin typeface="Arial"/>
              <a:cs typeface="Arial"/>
            </a:endParaRPr>
          </a:p>
        </p:txBody>
      </p:sp>
      <p:sp>
        <p:nvSpPr>
          <p:cNvPr id="7174" name="object 11">
            <a:extLst>
              <a:ext uri="{FF2B5EF4-FFF2-40B4-BE49-F238E27FC236}">
                <a16:creationId xmlns:a16="http://schemas.microsoft.com/office/drawing/2014/main" id="{A4F01161-C4C2-41EB-9B41-108522A53A30}"/>
              </a:ext>
            </a:extLst>
          </p:cNvPr>
          <p:cNvSpPr txBox="1">
            <a:spLocks noChangeArrowheads="1"/>
          </p:cNvSpPr>
          <p:nvPr/>
        </p:nvSpPr>
        <p:spPr bwMode="auto">
          <a:xfrm>
            <a:off x="4267201" y="3454401"/>
            <a:ext cx="20494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ts val="88"/>
              </a:spcBef>
              <a:buClrTx/>
              <a:buNone/>
            </a:pPr>
            <a:r>
              <a:rPr lang="en-US" altLang="en-US" sz="1400" b="1">
                <a:solidFill>
                  <a:srgbClr val="3333CC"/>
                </a:solidFill>
              </a:rPr>
              <a:t>Sensor-on-a-chip:  (</a:t>
            </a:r>
            <a:r>
              <a:rPr lang="en-US" altLang="en-US" sz="1400" b="1" u="sng">
                <a:solidFill>
                  <a:srgbClr val="3333CC"/>
                </a:solidFill>
              </a:rPr>
              <a:t>the size of a</a:t>
            </a:r>
            <a:endParaRPr lang="en-US" altLang="en-US" sz="1400"/>
          </a:p>
          <a:p>
            <a:pPr algn="ctr">
              <a:spcBef>
                <a:spcPts val="13"/>
              </a:spcBef>
              <a:buClrTx/>
              <a:buNone/>
            </a:pPr>
            <a:r>
              <a:rPr lang="en-US" altLang="en-US" sz="1400" b="1" u="sng">
                <a:solidFill>
                  <a:srgbClr val="CC0065"/>
                </a:solidFill>
              </a:rPr>
              <a:t>rice grain</a:t>
            </a:r>
            <a:r>
              <a:rPr lang="en-US" altLang="en-US" sz="1400" b="1">
                <a:solidFill>
                  <a:srgbClr val="3333CC"/>
                </a:solidFill>
              </a:rPr>
              <a:t>)</a:t>
            </a:r>
            <a:endParaRPr lang="en-US" altLang="en-US" sz="1400"/>
          </a:p>
        </p:txBody>
      </p:sp>
      <p:grpSp>
        <p:nvGrpSpPr>
          <p:cNvPr id="7175" name="object 12">
            <a:extLst>
              <a:ext uri="{FF2B5EF4-FFF2-40B4-BE49-F238E27FC236}">
                <a16:creationId xmlns:a16="http://schemas.microsoft.com/office/drawing/2014/main" id="{72A98CCE-D61C-405C-9A43-A111785D5F7C}"/>
              </a:ext>
            </a:extLst>
          </p:cNvPr>
          <p:cNvGrpSpPr>
            <a:grpSpLocks/>
          </p:cNvGrpSpPr>
          <p:nvPr/>
        </p:nvGrpSpPr>
        <p:grpSpPr bwMode="auto">
          <a:xfrm>
            <a:off x="4181476" y="2200276"/>
            <a:ext cx="3895725" cy="2576513"/>
            <a:chOff x="2923032" y="2494026"/>
            <a:chExt cx="4285615" cy="2920365"/>
          </a:xfrm>
        </p:grpSpPr>
        <p:sp>
          <p:nvSpPr>
            <p:cNvPr id="7177" name="object 13">
              <a:extLst>
                <a:ext uri="{FF2B5EF4-FFF2-40B4-BE49-F238E27FC236}">
                  <a16:creationId xmlns:a16="http://schemas.microsoft.com/office/drawing/2014/main" id="{F766EDD3-EF60-4E2B-8B11-3824B14ECAEB}"/>
                </a:ext>
              </a:extLst>
            </p:cNvPr>
            <p:cNvSpPr>
              <a:spLocks noChangeArrowheads="1"/>
            </p:cNvSpPr>
            <p:nvPr/>
          </p:nvSpPr>
          <p:spPr bwMode="auto">
            <a:xfrm>
              <a:off x="4945380" y="4572000"/>
              <a:ext cx="252729" cy="0"/>
            </a:xfrm>
            <a:custGeom>
              <a:avLst/>
              <a:gdLst>
                <a:gd name="T0" fmla="*/ 0 w 252729"/>
                <a:gd name="T1" fmla="*/ 252222 w 252729"/>
                <a:gd name="T2" fmla="*/ 0 60000 65536"/>
                <a:gd name="T3" fmla="*/ 0 60000 65536"/>
                <a:gd name="T4" fmla="*/ 0 w 252729"/>
                <a:gd name="T5" fmla="*/ 252729 w 252729"/>
              </a:gdLst>
              <a:ahLst/>
              <a:cxnLst>
                <a:cxn ang="T2">
                  <a:pos x="T0" y="0"/>
                </a:cxn>
                <a:cxn ang="T3">
                  <a:pos x="T1" y="0"/>
                </a:cxn>
              </a:cxnLst>
              <a:rect l="T4" t="0" r="T5" b="0"/>
              <a:pathLst>
                <a:path w="252729">
                  <a:moveTo>
                    <a:pt x="0" y="0"/>
                  </a:moveTo>
                  <a:lnTo>
                    <a:pt x="252222" y="0"/>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178" name="object 14">
              <a:extLst>
                <a:ext uri="{FF2B5EF4-FFF2-40B4-BE49-F238E27FC236}">
                  <a16:creationId xmlns:a16="http://schemas.microsoft.com/office/drawing/2014/main" id="{60A540B4-C9F2-4074-B3C2-9C3EC1AE4477}"/>
                </a:ext>
              </a:extLst>
            </p:cNvPr>
            <p:cNvSpPr>
              <a:spLocks noChangeArrowheads="1"/>
            </p:cNvSpPr>
            <p:nvPr/>
          </p:nvSpPr>
          <p:spPr bwMode="auto">
            <a:xfrm>
              <a:off x="2923032" y="2494025"/>
              <a:ext cx="4285615" cy="2920365"/>
            </a:xfrm>
            <a:custGeom>
              <a:avLst/>
              <a:gdLst>
                <a:gd name="T0" fmla="*/ 4117848 w 4285615"/>
                <a:gd name="T1" fmla="*/ 2916174 h 2920365"/>
                <a:gd name="T2" fmla="*/ 4056888 w 4285615"/>
                <a:gd name="T3" fmla="*/ 2841498 h 2920365"/>
                <a:gd name="T4" fmla="*/ 4045254 w 4285615"/>
                <a:gd name="T5" fmla="*/ 2867533 h 2920365"/>
                <a:gd name="T6" fmla="*/ 2280666 w 4285615"/>
                <a:gd name="T7" fmla="*/ 2065020 h 2920365"/>
                <a:gd name="T8" fmla="*/ 2268474 w 4285615"/>
                <a:gd name="T9" fmla="*/ 2090928 h 2920365"/>
                <a:gd name="T10" fmla="*/ 4033583 w 4285615"/>
                <a:gd name="T11" fmla="*/ 2893669 h 2920365"/>
                <a:gd name="T12" fmla="*/ 4021836 w 4285615"/>
                <a:gd name="T13" fmla="*/ 2919984 h 2920365"/>
                <a:gd name="T14" fmla="*/ 4058412 w 4285615"/>
                <a:gd name="T15" fmla="*/ 2918536 h 2920365"/>
                <a:gd name="T16" fmla="*/ 4117848 w 4285615"/>
                <a:gd name="T17" fmla="*/ 2916174 h 2920365"/>
                <a:gd name="T18" fmla="*/ 4285488 w 4285615"/>
                <a:gd name="T19" fmla="*/ 20574 h 2920365"/>
                <a:gd name="T20" fmla="*/ 4203192 w 4285615"/>
                <a:gd name="T21" fmla="*/ 0 h 2920365"/>
                <a:gd name="T22" fmla="*/ 4209440 w 4285615"/>
                <a:gd name="T23" fmla="*/ 27889 h 2920365"/>
                <a:gd name="T24" fmla="*/ 595884 w 4285615"/>
                <a:gd name="T25" fmla="*/ 849630 h 2920365"/>
                <a:gd name="T26" fmla="*/ 598170 w 4285615"/>
                <a:gd name="T27" fmla="*/ 858774 h 2920365"/>
                <a:gd name="T28" fmla="*/ 589026 w 4285615"/>
                <a:gd name="T29" fmla="*/ 855726 h 2920365"/>
                <a:gd name="T30" fmla="*/ 27000 w 4285615"/>
                <a:gd name="T31" fmla="*/ 2460079 h 2920365"/>
                <a:gd name="T32" fmla="*/ 0 w 4285615"/>
                <a:gd name="T33" fmla="*/ 2450592 h 2920365"/>
                <a:gd name="T34" fmla="*/ 10668 w 4285615"/>
                <a:gd name="T35" fmla="*/ 2535174 h 2920365"/>
                <a:gd name="T36" fmla="*/ 22860 w 4285615"/>
                <a:gd name="T37" fmla="*/ 2523286 h 2920365"/>
                <a:gd name="T38" fmla="*/ 71628 w 4285615"/>
                <a:gd name="T39" fmla="*/ 2475738 h 2920365"/>
                <a:gd name="T40" fmla="*/ 44513 w 4285615"/>
                <a:gd name="T41" fmla="*/ 2466225 h 2920365"/>
                <a:gd name="T42" fmla="*/ 605574 w 4285615"/>
                <a:gd name="T43" fmla="*/ 866762 h 2920365"/>
                <a:gd name="T44" fmla="*/ 4213733 w 4285615"/>
                <a:gd name="T45" fmla="*/ 47002 h 2920365"/>
                <a:gd name="T46" fmla="*/ 4219956 w 4285615"/>
                <a:gd name="T47" fmla="*/ 74676 h 2920365"/>
                <a:gd name="T48" fmla="*/ 4226052 w 4285615"/>
                <a:gd name="T49" fmla="*/ 69646 h 2920365"/>
                <a:gd name="T50" fmla="*/ 4285488 w 4285615"/>
                <a:gd name="T51" fmla="*/ 20574 h 29203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85615"/>
                <a:gd name="T79" fmla="*/ 0 h 2920365"/>
                <a:gd name="T80" fmla="*/ 4285615 w 4285615"/>
                <a:gd name="T81" fmla="*/ 2920365 h 29203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85615" h="2920365">
                  <a:moveTo>
                    <a:pt x="4117848" y="2916174"/>
                  </a:moveTo>
                  <a:lnTo>
                    <a:pt x="4056888" y="2841498"/>
                  </a:lnTo>
                  <a:lnTo>
                    <a:pt x="4045254" y="2867533"/>
                  </a:lnTo>
                  <a:lnTo>
                    <a:pt x="2280666" y="2065020"/>
                  </a:lnTo>
                  <a:lnTo>
                    <a:pt x="2268474" y="2090928"/>
                  </a:lnTo>
                  <a:lnTo>
                    <a:pt x="4033583" y="2893669"/>
                  </a:lnTo>
                  <a:lnTo>
                    <a:pt x="4021836" y="2919984"/>
                  </a:lnTo>
                  <a:lnTo>
                    <a:pt x="4058412" y="2918536"/>
                  </a:lnTo>
                  <a:lnTo>
                    <a:pt x="4117848" y="2916174"/>
                  </a:lnTo>
                  <a:close/>
                </a:path>
                <a:path w="4285615" h="2920365">
                  <a:moveTo>
                    <a:pt x="4285488" y="20574"/>
                  </a:moveTo>
                  <a:lnTo>
                    <a:pt x="4203192" y="0"/>
                  </a:lnTo>
                  <a:lnTo>
                    <a:pt x="4209440" y="27889"/>
                  </a:lnTo>
                  <a:lnTo>
                    <a:pt x="595884" y="849630"/>
                  </a:lnTo>
                  <a:lnTo>
                    <a:pt x="598170" y="858774"/>
                  </a:lnTo>
                  <a:lnTo>
                    <a:pt x="589026" y="855726"/>
                  </a:lnTo>
                  <a:lnTo>
                    <a:pt x="27000" y="2460079"/>
                  </a:lnTo>
                  <a:lnTo>
                    <a:pt x="0" y="2450592"/>
                  </a:lnTo>
                  <a:lnTo>
                    <a:pt x="10668" y="2535174"/>
                  </a:lnTo>
                  <a:lnTo>
                    <a:pt x="22860" y="2523286"/>
                  </a:lnTo>
                  <a:lnTo>
                    <a:pt x="71628" y="2475738"/>
                  </a:lnTo>
                  <a:lnTo>
                    <a:pt x="44513" y="2466225"/>
                  </a:lnTo>
                  <a:lnTo>
                    <a:pt x="605574" y="866762"/>
                  </a:lnTo>
                  <a:lnTo>
                    <a:pt x="4213733" y="47002"/>
                  </a:lnTo>
                  <a:lnTo>
                    <a:pt x="4219956" y="74676"/>
                  </a:lnTo>
                  <a:lnTo>
                    <a:pt x="4226052" y="69646"/>
                  </a:lnTo>
                  <a:lnTo>
                    <a:pt x="4285488" y="2057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grpSp>
      <p:sp>
        <p:nvSpPr>
          <p:cNvPr id="2" name="Footer Placeholder 1">
            <a:extLst>
              <a:ext uri="{FF2B5EF4-FFF2-40B4-BE49-F238E27FC236}">
                <a16:creationId xmlns:a16="http://schemas.microsoft.com/office/drawing/2014/main" id="{77663A3D-37AB-4549-8AA3-DF4AEDCDC3B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3">
            <a:extLst>
              <a:ext uri="{FF2B5EF4-FFF2-40B4-BE49-F238E27FC236}">
                <a16:creationId xmlns:a16="http://schemas.microsoft.com/office/drawing/2014/main" id="{9EC915C4-0BF5-498B-AC12-AA927AD778B1}"/>
              </a:ext>
            </a:extLst>
          </p:cNvPr>
          <p:cNvSpPr>
            <a:spLocks noChangeArrowheads="1"/>
          </p:cNvSpPr>
          <p:nvPr/>
        </p:nvSpPr>
        <p:spPr bwMode="auto">
          <a:xfrm>
            <a:off x="6015038" y="1828800"/>
            <a:ext cx="4424362" cy="388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8195" name="object 4">
            <a:extLst>
              <a:ext uri="{FF2B5EF4-FFF2-40B4-BE49-F238E27FC236}">
                <a16:creationId xmlns:a16="http://schemas.microsoft.com/office/drawing/2014/main" id="{EAEFBFC0-8048-4EA1-9851-D82310762F50}"/>
              </a:ext>
            </a:extLst>
          </p:cNvPr>
          <p:cNvSpPr>
            <a:spLocks noChangeArrowheads="1"/>
          </p:cNvSpPr>
          <p:nvPr/>
        </p:nvSpPr>
        <p:spPr bwMode="auto">
          <a:xfrm>
            <a:off x="1785938" y="1858964"/>
            <a:ext cx="4005262" cy="3932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5" name="object 5">
            <a:extLst>
              <a:ext uri="{FF2B5EF4-FFF2-40B4-BE49-F238E27FC236}">
                <a16:creationId xmlns:a16="http://schemas.microsoft.com/office/drawing/2014/main" id="{1A8CEDED-FBA0-43A9-9C86-CE9FB276571D}"/>
              </a:ext>
            </a:extLst>
          </p:cNvPr>
          <p:cNvSpPr txBox="1"/>
          <p:nvPr/>
        </p:nvSpPr>
        <p:spPr>
          <a:xfrm>
            <a:off x="2998788" y="4494214"/>
            <a:ext cx="1143000" cy="257175"/>
          </a:xfrm>
          <a:prstGeom prst="rect">
            <a:avLst/>
          </a:prstGeom>
        </p:spPr>
        <p:txBody>
          <a:bodyPr lIns="0" tIns="11397" rIns="0" bIns="0">
            <a:spAutoFit/>
          </a:bodyPr>
          <a:lstStyle/>
          <a:p>
            <a:pPr marL="11397">
              <a:spcBef>
                <a:spcPts val="90"/>
              </a:spcBef>
              <a:defRPr/>
            </a:pPr>
            <a:r>
              <a:rPr sz="1600" b="1" spc="-4" dirty="0">
                <a:solidFill>
                  <a:srgbClr val="CC0065"/>
                </a:solidFill>
                <a:latin typeface="Arial"/>
                <a:cs typeface="Arial"/>
              </a:rPr>
              <a:t>Rice</a:t>
            </a:r>
            <a:r>
              <a:rPr sz="1600" b="1" spc="-76" dirty="0">
                <a:solidFill>
                  <a:srgbClr val="CC0065"/>
                </a:solidFill>
                <a:latin typeface="Arial"/>
                <a:cs typeface="Arial"/>
              </a:rPr>
              <a:t> </a:t>
            </a:r>
            <a:r>
              <a:rPr sz="1600" b="1" dirty="0">
                <a:solidFill>
                  <a:srgbClr val="CC0065"/>
                </a:solidFill>
                <a:latin typeface="Arial"/>
                <a:cs typeface="Arial"/>
              </a:rPr>
              <a:t>grains</a:t>
            </a:r>
            <a:endParaRPr sz="1600">
              <a:latin typeface="Arial"/>
              <a:cs typeface="Arial"/>
            </a:endParaRPr>
          </a:p>
        </p:txBody>
      </p:sp>
      <p:sp>
        <p:nvSpPr>
          <p:cNvPr id="8197" name="object 6">
            <a:extLst>
              <a:ext uri="{FF2B5EF4-FFF2-40B4-BE49-F238E27FC236}">
                <a16:creationId xmlns:a16="http://schemas.microsoft.com/office/drawing/2014/main" id="{C2736A37-7288-4790-AA1E-3B9E0E9E03F8}"/>
              </a:ext>
            </a:extLst>
          </p:cNvPr>
          <p:cNvSpPr>
            <a:spLocks noChangeArrowheads="1"/>
          </p:cNvSpPr>
          <p:nvPr/>
        </p:nvSpPr>
        <p:spPr bwMode="auto">
          <a:xfrm>
            <a:off x="2667001" y="3697288"/>
            <a:ext cx="1304925" cy="811212"/>
          </a:xfrm>
          <a:custGeom>
            <a:avLst/>
            <a:gdLst>
              <a:gd name="T0" fmla="*/ 837941 w 1435100"/>
              <a:gd name="T1" fmla="*/ 647096 h 918210"/>
              <a:gd name="T2" fmla="*/ 55589 w 1435100"/>
              <a:gd name="T3" fmla="*/ 88628 h 918210"/>
              <a:gd name="T4" fmla="*/ 69304 w 1435100"/>
              <a:gd name="T5" fmla="*/ 71371 h 918210"/>
              <a:gd name="T6" fmla="*/ 0 w 1435100"/>
              <a:gd name="T7" fmla="*/ 59475 h 918210"/>
              <a:gd name="T8" fmla="*/ 31502 w 1435100"/>
              <a:gd name="T9" fmla="*/ 118951 h 918210"/>
              <a:gd name="T10" fmla="*/ 36542 w 1435100"/>
              <a:gd name="T11" fmla="*/ 112607 h 918210"/>
              <a:gd name="T12" fmla="*/ 44774 w 1435100"/>
              <a:gd name="T13" fmla="*/ 102249 h 918210"/>
              <a:gd name="T14" fmla="*/ 826600 w 1435100"/>
              <a:gd name="T15" fmla="*/ 661370 h 918210"/>
              <a:gd name="T16" fmla="*/ 837941 w 1435100"/>
              <a:gd name="T17" fmla="*/ 647096 h 918210"/>
              <a:gd name="T18" fmla="*/ 1186348 w 1435100"/>
              <a:gd name="T19" fmla="*/ 66018 h 918210"/>
              <a:gd name="T20" fmla="*/ 1178787 w 1435100"/>
              <a:gd name="T21" fmla="*/ 0 h 918210"/>
              <a:gd name="T22" fmla="*/ 1127125 w 1435100"/>
              <a:gd name="T23" fmla="*/ 45796 h 918210"/>
              <a:gd name="T24" fmla="*/ 1147988 w 1435100"/>
              <a:gd name="T25" fmla="*/ 52923 h 918210"/>
              <a:gd name="T26" fmla="*/ 891494 w 1435100"/>
              <a:gd name="T27" fmla="*/ 710735 h 918210"/>
              <a:gd name="T28" fmla="*/ 909135 w 1435100"/>
              <a:gd name="T29" fmla="*/ 716682 h 918210"/>
              <a:gd name="T30" fmla="*/ 1165598 w 1435100"/>
              <a:gd name="T31" fmla="*/ 58940 h 918210"/>
              <a:gd name="T32" fmla="*/ 1169337 w 1435100"/>
              <a:gd name="T33" fmla="*/ 60219 h 918210"/>
              <a:gd name="T34" fmla="*/ 1186348 w 1435100"/>
              <a:gd name="T35" fmla="*/ 66018 h 918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35100"/>
              <a:gd name="T55" fmla="*/ 0 h 918210"/>
              <a:gd name="T56" fmla="*/ 1435100 w 1435100"/>
              <a:gd name="T57" fmla="*/ 918210 h 9182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35100" h="918210">
                <a:moveTo>
                  <a:pt x="1013460" y="829056"/>
                </a:moveTo>
                <a:lnTo>
                  <a:pt x="67233" y="113550"/>
                </a:lnTo>
                <a:lnTo>
                  <a:pt x="83820" y="91440"/>
                </a:lnTo>
                <a:lnTo>
                  <a:pt x="0" y="76200"/>
                </a:lnTo>
                <a:lnTo>
                  <a:pt x="38100" y="152400"/>
                </a:lnTo>
                <a:lnTo>
                  <a:pt x="44196" y="144272"/>
                </a:lnTo>
                <a:lnTo>
                  <a:pt x="54152" y="131000"/>
                </a:lnTo>
                <a:lnTo>
                  <a:pt x="999744" y="847344"/>
                </a:lnTo>
                <a:lnTo>
                  <a:pt x="1013460" y="829056"/>
                </a:lnTo>
                <a:close/>
              </a:path>
              <a:path w="1435100" h="918210">
                <a:moveTo>
                  <a:pt x="1434846" y="84582"/>
                </a:moveTo>
                <a:lnTo>
                  <a:pt x="1425702" y="0"/>
                </a:lnTo>
                <a:lnTo>
                  <a:pt x="1363218" y="58674"/>
                </a:lnTo>
                <a:lnTo>
                  <a:pt x="1388452" y="67805"/>
                </a:lnTo>
                <a:lnTo>
                  <a:pt x="1078230" y="910590"/>
                </a:lnTo>
                <a:lnTo>
                  <a:pt x="1099566" y="918210"/>
                </a:lnTo>
                <a:lnTo>
                  <a:pt x="1409750" y="75514"/>
                </a:lnTo>
                <a:lnTo>
                  <a:pt x="1414272" y="77152"/>
                </a:lnTo>
                <a:lnTo>
                  <a:pt x="1434846" y="84582"/>
                </a:lnTo>
                <a:close/>
              </a:path>
            </a:pathLst>
          </a:custGeom>
          <a:solidFill>
            <a:srgbClr val="CC00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7" name="Title 6">
            <a:extLst>
              <a:ext uri="{FF2B5EF4-FFF2-40B4-BE49-F238E27FC236}">
                <a16:creationId xmlns:a16="http://schemas.microsoft.com/office/drawing/2014/main" id="{1AFC3B00-5DC4-423C-805E-9C38394387D0}"/>
              </a:ext>
            </a:extLst>
          </p:cNvPr>
          <p:cNvSpPr>
            <a:spLocks noGrp="1"/>
          </p:cNvSpPr>
          <p:nvPr>
            <p:ph type="title"/>
          </p:nvPr>
        </p:nvSpPr>
        <p:spPr>
          <a:xfrm>
            <a:off x="1828800" y="609600"/>
            <a:ext cx="8839200" cy="1066800"/>
          </a:xfrm>
        </p:spPr>
        <p:txBody>
          <a:bodyPr>
            <a:noAutofit/>
          </a:bodyPr>
          <a:lstStyle/>
          <a:p>
            <a:pPr>
              <a:defRPr/>
            </a:pPr>
            <a:r>
              <a:rPr lang="en-US" sz="2800" dirty="0">
                <a:solidFill>
                  <a:srgbClr val="FF3300"/>
                </a:solidFill>
                <a:latin typeface="Times New Roman" pitchFamily="18" charset="0"/>
                <a:cs typeface="Times New Roman" pitchFamily="18" charset="0"/>
              </a:rPr>
              <a:t>Micro</a:t>
            </a:r>
            <a:r>
              <a:rPr lang="en-US" sz="2800" spc="-4" dirty="0">
                <a:solidFill>
                  <a:srgbClr val="FF3300"/>
                </a:solidFill>
                <a:latin typeface="Times New Roman" pitchFamily="18" charset="0"/>
                <a:cs typeface="Times New Roman" pitchFamily="18" charset="0"/>
              </a:rPr>
              <a:t> </a:t>
            </a:r>
            <a:r>
              <a:rPr lang="en-US" sz="2800" dirty="0">
                <a:solidFill>
                  <a:srgbClr val="FF3300"/>
                </a:solidFill>
                <a:latin typeface="Times New Roman" pitchFamily="18" charset="0"/>
                <a:cs typeface="Times New Roman" pitchFamily="18" charset="0"/>
              </a:rPr>
              <a:t>Cars</a:t>
            </a:r>
            <a:br>
              <a:rPr lang="en-US" sz="2800" dirty="0">
                <a:latin typeface="Times New Roman" pitchFamily="18" charset="0"/>
                <a:cs typeface="Times New Roman" pitchFamily="18" charset="0"/>
              </a:rPr>
            </a:br>
            <a:r>
              <a:rPr lang="en-US" sz="2800" spc="-4" dirty="0">
                <a:solidFill>
                  <a:srgbClr val="000000"/>
                </a:solidFill>
                <a:latin typeface="Times New Roman" pitchFamily="18" charset="0"/>
                <a:cs typeface="Times New Roman" pitchFamily="18" charset="0"/>
              </a:rPr>
              <a:t>(Courtesy of Denso Research Laboratories, Denso Corporation, Aichi,</a:t>
            </a:r>
            <a:r>
              <a:rPr lang="en-US" sz="2800" spc="4" dirty="0">
                <a:solidFill>
                  <a:srgbClr val="000000"/>
                </a:solidFill>
                <a:latin typeface="Times New Roman" pitchFamily="18" charset="0"/>
                <a:cs typeface="Times New Roman" pitchFamily="18" charset="0"/>
              </a:rPr>
              <a:t> </a:t>
            </a:r>
            <a:r>
              <a:rPr lang="en-US" sz="2800" spc="-4" dirty="0">
                <a:solidFill>
                  <a:srgbClr val="000000"/>
                </a:solidFill>
                <a:latin typeface="Times New Roman" pitchFamily="18" charset="0"/>
                <a:cs typeface="Times New Roman" pitchFamily="18" charset="0"/>
              </a:rPr>
              <a:t>Japan)</a:t>
            </a:r>
            <a:endParaRPr lang="en-US" sz="2800" dirty="0">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F43CA817-7F1C-4FE9-8729-DD574F1F2C14}"/>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2">
            <a:extLst>
              <a:ext uri="{FF2B5EF4-FFF2-40B4-BE49-F238E27FC236}">
                <a16:creationId xmlns:a16="http://schemas.microsoft.com/office/drawing/2014/main" id="{50B1F276-2736-4951-86CD-1F50E71AEBD5}"/>
              </a:ext>
            </a:extLst>
          </p:cNvPr>
          <p:cNvSpPr>
            <a:spLocks noChangeArrowheads="1"/>
          </p:cNvSpPr>
          <p:nvPr/>
        </p:nvSpPr>
        <p:spPr bwMode="auto">
          <a:xfrm>
            <a:off x="1676400" y="1524000"/>
            <a:ext cx="3810000" cy="24590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600">
              <a:latin typeface="Times New Roman" panose="02020603050405020304" pitchFamily="18" charset="0"/>
              <a:cs typeface="Times New Roman" panose="02020603050405020304" pitchFamily="18" charset="0"/>
            </a:endParaRPr>
          </a:p>
        </p:txBody>
      </p:sp>
      <p:sp>
        <p:nvSpPr>
          <p:cNvPr id="9219" name="object 3">
            <a:extLst>
              <a:ext uri="{FF2B5EF4-FFF2-40B4-BE49-F238E27FC236}">
                <a16:creationId xmlns:a16="http://schemas.microsoft.com/office/drawing/2014/main" id="{52B97899-3B0B-41A2-A8B5-5C573F87D458}"/>
              </a:ext>
            </a:extLst>
          </p:cNvPr>
          <p:cNvSpPr>
            <a:spLocks noChangeArrowheads="1"/>
          </p:cNvSpPr>
          <p:nvPr/>
        </p:nvSpPr>
        <p:spPr bwMode="auto">
          <a:xfrm>
            <a:off x="6705600" y="1524000"/>
            <a:ext cx="3657600" cy="18748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600">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446049A9-D9B0-488D-AD19-1BF7CC8488A8}"/>
              </a:ext>
            </a:extLst>
          </p:cNvPr>
          <p:cNvSpPr txBox="1"/>
          <p:nvPr/>
        </p:nvSpPr>
        <p:spPr>
          <a:xfrm>
            <a:off x="2359025" y="3546475"/>
            <a:ext cx="2578100" cy="503238"/>
          </a:xfrm>
          <a:prstGeom prst="rect">
            <a:avLst/>
          </a:prstGeom>
        </p:spPr>
        <p:txBody>
          <a:bodyPr lIns="0" tIns="11397" rIns="0" bIns="0">
            <a:spAutoFit/>
          </a:bodyPr>
          <a:lstStyle/>
          <a:p>
            <a:pPr marL="11397">
              <a:spcBef>
                <a:spcPts val="90"/>
              </a:spcBef>
              <a:defRPr/>
            </a:pPr>
            <a:r>
              <a:rPr sz="1600" b="1" spc="-4" dirty="0">
                <a:latin typeface="Times New Roman" pitchFamily="18" charset="0"/>
                <a:cs typeface="Times New Roman" pitchFamily="18" charset="0"/>
              </a:rPr>
              <a:t>The ENIAC Computer in</a:t>
            </a:r>
            <a:r>
              <a:rPr sz="1600" b="1" spc="-40" dirty="0">
                <a:latin typeface="Times New Roman" pitchFamily="18" charset="0"/>
                <a:cs typeface="Times New Roman" pitchFamily="18" charset="0"/>
              </a:rPr>
              <a:t> </a:t>
            </a:r>
            <a:r>
              <a:rPr sz="1600" b="1" spc="-4" dirty="0">
                <a:latin typeface="Times New Roman" pitchFamily="18" charset="0"/>
                <a:cs typeface="Times New Roman" pitchFamily="18" charset="0"/>
              </a:rPr>
              <a:t>1946</a:t>
            </a:r>
            <a:endParaRPr sz="1600">
              <a:latin typeface="Times New Roman" pitchFamily="18" charset="0"/>
              <a:cs typeface="Times New Roman" pitchFamily="18" charset="0"/>
            </a:endParaRPr>
          </a:p>
        </p:txBody>
      </p:sp>
      <p:sp>
        <p:nvSpPr>
          <p:cNvPr id="6" name="object 6">
            <a:extLst>
              <a:ext uri="{FF2B5EF4-FFF2-40B4-BE49-F238E27FC236}">
                <a16:creationId xmlns:a16="http://schemas.microsoft.com/office/drawing/2014/main" id="{7B4C6D6D-610A-42CC-8B8F-F1ED48F4E286}"/>
              </a:ext>
            </a:extLst>
          </p:cNvPr>
          <p:cNvSpPr txBox="1"/>
          <p:nvPr/>
        </p:nvSpPr>
        <p:spPr>
          <a:xfrm>
            <a:off x="7312026" y="3454400"/>
            <a:ext cx="2671763" cy="503238"/>
          </a:xfrm>
          <a:prstGeom prst="rect">
            <a:avLst/>
          </a:prstGeom>
        </p:spPr>
        <p:txBody>
          <a:bodyPr lIns="0" tIns="11397" rIns="0" bIns="0">
            <a:spAutoFit/>
          </a:bodyPr>
          <a:lstStyle/>
          <a:p>
            <a:pPr marL="11397">
              <a:spcBef>
                <a:spcPts val="90"/>
              </a:spcBef>
              <a:defRPr/>
            </a:pPr>
            <a:r>
              <a:rPr sz="1600" b="1" dirty="0">
                <a:latin typeface="Times New Roman" pitchFamily="18" charset="0"/>
                <a:cs typeface="Times New Roman" pitchFamily="18" charset="0"/>
              </a:rPr>
              <a:t>A </a:t>
            </a:r>
            <a:r>
              <a:rPr sz="1600" b="1" spc="-4" dirty="0">
                <a:latin typeface="Times New Roman" pitchFamily="18" charset="0"/>
                <a:cs typeface="Times New Roman" pitchFamily="18" charset="0"/>
              </a:rPr>
              <a:t>“Lap-top” Computer in</a:t>
            </a:r>
            <a:r>
              <a:rPr sz="1600" b="1" spc="-45" dirty="0">
                <a:latin typeface="Times New Roman" pitchFamily="18" charset="0"/>
                <a:cs typeface="Times New Roman" pitchFamily="18" charset="0"/>
              </a:rPr>
              <a:t> </a:t>
            </a:r>
            <a:r>
              <a:rPr sz="1600" b="1" spc="-4" dirty="0">
                <a:latin typeface="Times New Roman" pitchFamily="18" charset="0"/>
                <a:cs typeface="Times New Roman" pitchFamily="18" charset="0"/>
              </a:rPr>
              <a:t>1996</a:t>
            </a:r>
            <a:endParaRPr sz="1600">
              <a:latin typeface="Times New Roman" pitchFamily="18" charset="0"/>
              <a:cs typeface="Times New Roman" pitchFamily="18" charset="0"/>
            </a:endParaRPr>
          </a:p>
        </p:txBody>
      </p:sp>
      <p:sp>
        <p:nvSpPr>
          <p:cNvPr id="9222" name="object 7">
            <a:extLst>
              <a:ext uri="{FF2B5EF4-FFF2-40B4-BE49-F238E27FC236}">
                <a16:creationId xmlns:a16="http://schemas.microsoft.com/office/drawing/2014/main" id="{0F98E443-D0A1-487D-BD83-FFF811DD58F4}"/>
              </a:ext>
            </a:extLst>
          </p:cNvPr>
          <p:cNvSpPr>
            <a:spLocks noChangeArrowheads="1"/>
          </p:cNvSpPr>
          <p:nvPr/>
        </p:nvSpPr>
        <p:spPr bwMode="auto">
          <a:xfrm>
            <a:off x="5410200" y="2489200"/>
            <a:ext cx="1371600" cy="76200"/>
          </a:xfrm>
          <a:custGeom>
            <a:avLst/>
            <a:gdLst>
              <a:gd name="T0" fmla="*/ 1187712 w 1508760"/>
              <a:gd name="T1" fmla="*/ 44494 h 86360"/>
              <a:gd name="T2" fmla="*/ 1187712 w 1508760"/>
              <a:gd name="T3" fmla="*/ 22543 h 86360"/>
              <a:gd name="T4" fmla="*/ 0 w 1508760"/>
              <a:gd name="T5" fmla="*/ 22543 h 86360"/>
              <a:gd name="T6" fmla="*/ 0 w 1508760"/>
              <a:gd name="T7" fmla="*/ 44494 h 86360"/>
              <a:gd name="T8" fmla="*/ 1187712 w 1508760"/>
              <a:gd name="T9" fmla="*/ 44494 h 86360"/>
              <a:gd name="T10" fmla="*/ 1246908 w 1508760"/>
              <a:gd name="T11" fmla="*/ 33221 h 86360"/>
              <a:gd name="T12" fmla="*/ 1175746 w 1508760"/>
              <a:gd name="T13" fmla="*/ 0 h 86360"/>
              <a:gd name="T14" fmla="*/ 1175746 w 1508760"/>
              <a:gd name="T15" fmla="*/ 22543 h 86360"/>
              <a:gd name="T16" fmla="*/ 1187712 w 1508760"/>
              <a:gd name="T17" fmla="*/ 22543 h 86360"/>
              <a:gd name="T18" fmla="*/ 1187712 w 1508760"/>
              <a:gd name="T19" fmla="*/ 61351 h 86360"/>
              <a:gd name="T20" fmla="*/ 1246908 w 1508760"/>
              <a:gd name="T21" fmla="*/ 33221 h 86360"/>
              <a:gd name="T22" fmla="*/ 1187712 w 1508760"/>
              <a:gd name="T23" fmla="*/ 61351 h 86360"/>
              <a:gd name="T24" fmla="*/ 1187712 w 1508760"/>
              <a:gd name="T25" fmla="*/ 44494 h 86360"/>
              <a:gd name="T26" fmla="*/ 1175746 w 1508760"/>
              <a:gd name="T27" fmla="*/ 44494 h 86360"/>
              <a:gd name="T28" fmla="*/ 1175746 w 1508760"/>
              <a:gd name="T29" fmla="*/ 67037 h 86360"/>
              <a:gd name="T30" fmla="*/ 1187712 w 1508760"/>
              <a:gd name="T31" fmla="*/ 61351 h 863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08760"/>
              <a:gd name="T49" fmla="*/ 0 h 86360"/>
              <a:gd name="T50" fmla="*/ 1508760 w 1508760"/>
              <a:gd name="T51" fmla="*/ 86360 h 863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08760" h="86360">
                <a:moveTo>
                  <a:pt x="1437131" y="57149"/>
                </a:moveTo>
                <a:lnTo>
                  <a:pt x="1437131" y="28955"/>
                </a:lnTo>
                <a:lnTo>
                  <a:pt x="0" y="28955"/>
                </a:lnTo>
                <a:lnTo>
                  <a:pt x="0" y="57149"/>
                </a:lnTo>
                <a:lnTo>
                  <a:pt x="1437131" y="57149"/>
                </a:lnTo>
                <a:close/>
              </a:path>
              <a:path w="1508760" h="86360">
                <a:moveTo>
                  <a:pt x="1508759" y="42671"/>
                </a:moveTo>
                <a:lnTo>
                  <a:pt x="1422653" y="0"/>
                </a:lnTo>
                <a:lnTo>
                  <a:pt x="1422653" y="28955"/>
                </a:lnTo>
                <a:lnTo>
                  <a:pt x="1437131" y="28955"/>
                </a:lnTo>
                <a:lnTo>
                  <a:pt x="1437131" y="78802"/>
                </a:lnTo>
                <a:lnTo>
                  <a:pt x="1508759" y="42671"/>
                </a:lnTo>
                <a:close/>
              </a:path>
              <a:path w="1508760" h="86360">
                <a:moveTo>
                  <a:pt x="1437131" y="78802"/>
                </a:moveTo>
                <a:lnTo>
                  <a:pt x="1437131" y="57149"/>
                </a:lnTo>
                <a:lnTo>
                  <a:pt x="1422653" y="57149"/>
                </a:lnTo>
                <a:lnTo>
                  <a:pt x="1422653" y="86105"/>
                </a:lnTo>
                <a:lnTo>
                  <a:pt x="1437131" y="78802"/>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8" name="object 8">
            <a:extLst>
              <a:ext uri="{FF2B5EF4-FFF2-40B4-BE49-F238E27FC236}">
                <a16:creationId xmlns:a16="http://schemas.microsoft.com/office/drawing/2014/main" id="{17DDC7E1-C838-4448-A2B3-2418E7D3704F}"/>
              </a:ext>
            </a:extLst>
          </p:cNvPr>
          <p:cNvSpPr txBox="1"/>
          <p:nvPr/>
        </p:nvSpPr>
        <p:spPr>
          <a:xfrm>
            <a:off x="5486400" y="1981200"/>
            <a:ext cx="1524000" cy="503238"/>
          </a:xfrm>
          <a:prstGeom prst="rect">
            <a:avLst/>
          </a:prstGeom>
        </p:spPr>
        <p:txBody>
          <a:bodyPr lIns="0" tIns="11397" rIns="0" bIns="0">
            <a:spAutoFit/>
          </a:bodyPr>
          <a:lstStyle/>
          <a:p>
            <a:pPr marL="34191">
              <a:spcBef>
                <a:spcPts val="90"/>
              </a:spcBef>
              <a:defRPr/>
            </a:pPr>
            <a:r>
              <a:rPr sz="1600" b="1" spc="-4" dirty="0">
                <a:solidFill>
                  <a:srgbClr val="0033CC"/>
                </a:solidFill>
                <a:latin typeface="Times New Roman" pitchFamily="18" charset="0"/>
                <a:cs typeface="Times New Roman" pitchFamily="18" charset="0"/>
              </a:rPr>
              <a:t>Size: 10</a:t>
            </a:r>
            <a:r>
              <a:rPr sz="1600" b="1" spc="-6" baseline="25252" dirty="0">
                <a:solidFill>
                  <a:srgbClr val="0033CC"/>
                </a:solidFill>
                <a:latin typeface="Times New Roman" pitchFamily="18" charset="0"/>
                <a:cs typeface="Times New Roman" pitchFamily="18" charset="0"/>
              </a:rPr>
              <a:t>6</a:t>
            </a:r>
            <a:r>
              <a:rPr sz="1600" b="1" spc="80" baseline="25252" dirty="0">
                <a:solidFill>
                  <a:srgbClr val="0033CC"/>
                </a:solidFill>
                <a:latin typeface="Times New Roman" pitchFamily="18" charset="0"/>
                <a:cs typeface="Times New Roman" pitchFamily="18" charset="0"/>
              </a:rPr>
              <a:t> </a:t>
            </a:r>
            <a:r>
              <a:rPr sz="1600" b="1" dirty="0">
                <a:solidFill>
                  <a:srgbClr val="0033CC"/>
                </a:solidFill>
                <a:latin typeface="Times New Roman" pitchFamily="18" charset="0"/>
                <a:cs typeface="Times New Roman" pitchFamily="18" charset="0"/>
              </a:rPr>
              <a:t>down</a:t>
            </a:r>
            <a:endParaRPr sz="1600">
              <a:latin typeface="Times New Roman" pitchFamily="18" charset="0"/>
              <a:cs typeface="Times New Roman" pitchFamily="18" charset="0"/>
            </a:endParaRPr>
          </a:p>
          <a:p>
            <a:pPr marL="34191">
              <a:spcBef>
                <a:spcPts val="4"/>
              </a:spcBef>
              <a:defRPr/>
            </a:pPr>
            <a:r>
              <a:rPr sz="1600" b="1" spc="-4" dirty="0">
                <a:solidFill>
                  <a:srgbClr val="0033CC"/>
                </a:solidFill>
                <a:latin typeface="Times New Roman" pitchFamily="18" charset="0"/>
                <a:cs typeface="Times New Roman" pitchFamily="18" charset="0"/>
              </a:rPr>
              <a:t>Power: 10</a:t>
            </a:r>
            <a:r>
              <a:rPr sz="1600" b="1" spc="-6" baseline="25252" dirty="0">
                <a:solidFill>
                  <a:srgbClr val="0033CC"/>
                </a:solidFill>
                <a:latin typeface="Times New Roman" pitchFamily="18" charset="0"/>
                <a:cs typeface="Times New Roman" pitchFamily="18" charset="0"/>
              </a:rPr>
              <a:t>6</a:t>
            </a:r>
            <a:r>
              <a:rPr sz="1600" b="1" spc="80" baseline="25252" dirty="0">
                <a:solidFill>
                  <a:srgbClr val="0033CC"/>
                </a:solidFill>
                <a:latin typeface="Times New Roman" pitchFamily="18" charset="0"/>
                <a:cs typeface="Times New Roman" pitchFamily="18" charset="0"/>
              </a:rPr>
              <a:t> </a:t>
            </a:r>
            <a:r>
              <a:rPr sz="1600" b="1" spc="-4" dirty="0">
                <a:solidFill>
                  <a:srgbClr val="0033CC"/>
                </a:solidFill>
                <a:latin typeface="Times New Roman" pitchFamily="18" charset="0"/>
                <a:cs typeface="Times New Roman" pitchFamily="18" charset="0"/>
              </a:rPr>
              <a:t>up</a:t>
            </a:r>
            <a:endParaRPr sz="1600">
              <a:latin typeface="Times New Roman" pitchFamily="18" charset="0"/>
              <a:cs typeface="Times New Roman" pitchFamily="18" charset="0"/>
            </a:endParaRPr>
          </a:p>
        </p:txBody>
      </p:sp>
      <p:sp>
        <p:nvSpPr>
          <p:cNvPr id="9224" name="object 9">
            <a:extLst>
              <a:ext uri="{FF2B5EF4-FFF2-40B4-BE49-F238E27FC236}">
                <a16:creationId xmlns:a16="http://schemas.microsoft.com/office/drawing/2014/main" id="{E95A45EA-8542-4023-9582-0EAA3D0A6470}"/>
              </a:ext>
            </a:extLst>
          </p:cNvPr>
          <p:cNvSpPr>
            <a:spLocks noChangeArrowheads="1"/>
          </p:cNvSpPr>
          <p:nvPr/>
        </p:nvSpPr>
        <p:spPr bwMode="auto">
          <a:xfrm>
            <a:off x="3694114" y="3871914"/>
            <a:ext cx="3468687" cy="1114425"/>
          </a:xfrm>
          <a:custGeom>
            <a:avLst/>
            <a:gdLst>
              <a:gd name="T0" fmla="*/ 3152906 w 3815715"/>
              <a:gd name="T1" fmla="*/ 949206 h 1263014"/>
              <a:gd name="T2" fmla="*/ 3081750 w 3815715"/>
              <a:gd name="T3" fmla="*/ 915984 h 1263014"/>
              <a:gd name="T4" fmla="*/ 3081750 w 3815715"/>
              <a:gd name="T5" fmla="*/ 938527 h 1263014"/>
              <a:gd name="T6" fmla="*/ 41560 w 3815715"/>
              <a:gd name="T7" fmla="*/ 938527 h 1263014"/>
              <a:gd name="T8" fmla="*/ 47227 w 3815715"/>
              <a:gd name="T9" fmla="*/ 927857 h 1263014"/>
              <a:gd name="T10" fmla="*/ 71156 w 3815715"/>
              <a:gd name="T11" fmla="*/ 882761 h 1263014"/>
              <a:gd name="T12" fmla="*/ 47227 w 3815715"/>
              <a:gd name="T13" fmla="*/ 882761 h 1263014"/>
              <a:gd name="T14" fmla="*/ 47227 w 3815715"/>
              <a:gd name="T15" fmla="*/ 0 h 1263014"/>
              <a:gd name="T16" fmla="*/ 23929 w 3815715"/>
              <a:gd name="T17" fmla="*/ 0 h 1263014"/>
              <a:gd name="T18" fmla="*/ 23929 w 3815715"/>
              <a:gd name="T19" fmla="*/ 882761 h 1263014"/>
              <a:gd name="T20" fmla="*/ 0 w 3815715"/>
              <a:gd name="T21" fmla="*/ 882761 h 1263014"/>
              <a:gd name="T22" fmla="*/ 23929 w 3815715"/>
              <a:gd name="T23" fmla="*/ 927057 h 1263014"/>
              <a:gd name="T24" fmla="*/ 35893 w 3815715"/>
              <a:gd name="T25" fmla="*/ 949206 h 1263014"/>
              <a:gd name="T26" fmla="*/ 35893 w 3815715"/>
              <a:gd name="T27" fmla="*/ 960477 h 1263014"/>
              <a:gd name="T28" fmla="*/ 3081750 w 3815715"/>
              <a:gd name="T29" fmla="*/ 960477 h 1263014"/>
              <a:gd name="T30" fmla="*/ 3081750 w 3815715"/>
              <a:gd name="T31" fmla="*/ 983021 h 1263014"/>
              <a:gd name="T32" fmla="*/ 3093714 w 3815715"/>
              <a:gd name="T33" fmla="*/ 977335 h 1263014"/>
              <a:gd name="T34" fmla="*/ 3152906 w 3815715"/>
              <a:gd name="T35" fmla="*/ 949206 h 12630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15715"/>
              <a:gd name="T55" fmla="*/ 0 h 1263014"/>
              <a:gd name="T56" fmla="*/ 3815715 w 3815715"/>
              <a:gd name="T57" fmla="*/ 1263014 h 12630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15715" h="1263014">
                <a:moveTo>
                  <a:pt x="3815334" y="1219200"/>
                </a:moveTo>
                <a:lnTo>
                  <a:pt x="3729228" y="1176528"/>
                </a:lnTo>
                <a:lnTo>
                  <a:pt x="3729228" y="1205484"/>
                </a:lnTo>
                <a:lnTo>
                  <a:pt x="50292" y="1205484"/>
                </a:lnTo>
                <a:lnTo>
                  <a:pt x="57150" y="1191780"/>
                </a:lnTo>
                <a:lnTo>
                  <a:pt x="86106" y="1133856"/>
                </a:lnTo>
                <a:lnTo>
                  <a:pt x="57150" y="1133856"/>
                </a:lnTo>
                <a:lnTo>
                  <a:pt x="57150" y="0"/>
                </a:lnTo>
                <a:lnTo>
                  <a:pt x="28956" y="0"/>
                </a:lnTo>
                <a:lnTo>
                  <a:pt x="28956" y="1133856"/>
                </a:lnTo>
                <a:lnTo>
                  <a:pt x="0" y="1133856"/>
                </a:lnTo>
                <a:lnTo>
                  <a:pt x="28956" y="1190752"/>
                </a:lnTo>
                <a:lnTo>
                  <a:pt x="43434" y="1219200"/>
                </a:lnTo>
                <a:lnTo>
                  <a:pt x="43434" y="1233678"/>
                </a:lnTo>
                <a:lnTo>
                  <a:pt x="3729228" y="1233678"/>
                </a:lnTo>
                <a:lnTo>
                  <a:pt x="3729228" y="1262634"/>
                </a:lnTo>
                <a:lnTo>
                  <a:pt x="3743706" y="1255331"/>
                </a:lnTo>
                <a:lnTo>
                  <a:pt x="3815334" y="121920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0" name="object 10">
            <a:extLst>
              <a:ext uri="{FF2B5EF4-FFF2-40B4-BE49-F238E27FC236}">
                <a16:creationId xmlns:a16="http://schemas.microsoft.com/office/drawing/2014/main" id="{0319A317-6443-48E1-A56D-1DEA2174A2ED}"/>
              </a:ext>
            </a:extLst>
          </p:cNvPr>
          <p:cNvSpPr txBox="1"/>
          <p:nvPr/>
        </p:nvSpPr>
        <p:spPr>
          <a:xfrm>
            <a:off x="4605339" y="4459289"/>
            <a:ext cx="1362075" cy="503237"/>
          </a:xfrm>
          <a:prstGeom prst="rect">
            <a:avLst/>
          </a:prstGeom>
        </p:spPr>
        <p:txBody>
          <a:bodyPr lIns="0" tIns="11397" rIns="0" bIns="0">
            <a:spAutoFit/>
          </a:bodyPr>
          <a:lstStyle/>
          <a:p>
            <a:pPr marL="34191">
              <a:spcBef>
                <a:spcPts val="90"/>
              </a:spcBef>
              <a:defRPr/>
            </a:pPr>
            <a:r>
              <a:rPr sz="1600" b="1" spc="-4" dirty="0">
                <a:solidFill>
                  <a:srgbClr val="CC3300"/>
                </a:solidFill>
                <a:latin typeface="Times New Roman" pitchFamily="18" charset="0"/>
                <a:cs typeface="Times New Roman" pitchFamily="18" charset="0"/>
              </a:rPr>
              <a:t>Size: 10</a:t>
            </a:r>
            <a:r>
              <a:rPr sz="1600" b="1" spc="-6" baseline="25252" dirty="0">
                <a:solidFill>
                  <a:srgbClr val="CC3300"/>
                </a:solidFill>
                <a:latin typeface="Times New Roman" pitchFamily="18" charset="0"/>
                <a:cs typeface="Times New Roman" pitchFamily="18" charset="0"/>
              </a:rPr>
              <a:t>8</a:t>
            </a:r>
            <a:r>
              <a:rPr sz="1600" b="1" spc="80" baseline="25252" dirty="0">
                <a:solidFill>
                  <a:srgbClr val="CC3300"/>
                </a:solidFill>
                <a:latin typeface="Times New Roman" pitchFamily="18" charset="0"/>
                <a:cs typeface="Times New Roman" pitchFamily="18" charset="0"/>
              </a:rPr>
              <a:t> </a:t>
            </a:r>
            <a:r>
              <a:rPr sz="1600" b="1" dirty="0">
                <a:solidFill>
                  <a:srgbClr val="CC3300"/>
                </a:solidFill>
                <a:latin typeface="Times New Roman" pitchFamily="18" charset="0"/>
                <a:cs typeface="Times New Roman" pitchFamily="18" charset="0"/>
              </a:rPr>
              <a:t>down</a:t>
            </a:r>
            <a:endParaRPr sz="1600">
              <a:latin typeface="Times New Roman" pitchFamily="18" charset="0"/>
              <a:cs typeface="Times New Roman" pitchFamily="18" charset="0"/>
            </a:endParaRPr>
          </a:p>
          <a:p>
            <a:pPr marL="34191">
              <a:spcBef>
                <a:spcPts val="4"/>
              </a:spcBef>
              <a:defRPr/>
            </a:pPr>
            <a:r>
              <a:rPr sz="1600" b="1" spc="-4" dirty="0">
                <a:solidFill>
                  <a:srgbClr val="CC3300"/>
                </a:solidFill>
                <a:latin typeface="Times New Roman" pitchFamily="18" charset="0"/>
                <a:cs typeface="Times New Roman" pitchFamily="18" charset="0"/>
              </a:rPr>
              <a:t>Power: 10</a:t>
            </a:r>
            <a:r>
              <a:rPr sz="1600" b="1" spc="-6" baseline="25252" dirty="0">
                <a:solidFill>
                  <a:srgbClr val="CC3300"/>
                </a:solidFill>
                <a:latin typeface="Times New Roman" pitchFamily="18" charset="0"/>
                <a:cs typeface="Times New Roman" pitchFamily="18" charset="0"/>
              </a:rPr>
              <a:t>8</a:t>
            </a:r>
            <a:r>
              <a:rPr sz="1600" b="1" spc="80" baseline="25252" dirty="0">
                <a:solidFill>
                  <a:srgbClr val="CC3300"/>
                </a:solidFill>
                <a:latin typeface="Times New Roman" pitchFamily="18" charset="0"/>
                <a:cs typeface="Times New Roman" pitchFamily="18" charset="0"/>
              </a:rPr>
              <a:t> </a:t>
            </a:r>
            <a:r>
              <a:rPr sz="1600" b="1" spc="-4" dirty="0">
                <a:solidFill>
                  <a:srgbClr val="CC3300"/>
                </a:solidFill>
                <a:latin typeface="Times New Roman" pitchFamily="18" charset="0"/>
                <a:cs typeface="Times New Roman" pitchFamily="18" charset="0"/>
              </a:rPr>
              <a:t>up</a:t>
            </a:r>
            <a:endParaRPr sz="1600">
              <a:latin typeface="Times New Roman" pitchFamily="18" charset="0"/>
              <a:cs typeface="Times New Roman" pitchFamily="18" charset="0"/>
            </a:endParaRPr>
          </a:p>
        </p:txBody>
      </p:sp>
      <p:sp>
        <p:nvSpPr>
          <p:cNvPr id="11" name="object 11">
            <a:extLst>
              <a:ext uri="{FF2B5EF4-FFF2-40B4-BE49-F238E27FC236}">
                <a16:creationId xmlns:a16="http://schemas.microsoft.com/office/drawing/2014/main" id="{13D9DC04-F843-433C-A1EE-77E8D8C06930}"/>
              </a:ext>
            </a:extLst>
          </p:cNvPr>
          <p:cNvSpPr txBox="1"/>
          <p:nvPr/>
        </p:nvSpPr>
        <p:spPr>
          <a:xfrm>
            <a:off x="2738438" y="5791200"/>
            <a:ext cx="6596062" cy="755650"/>
          </a:xfrm>
          <a:prstGeom prst="rect">
            <a:avLst/>
          </a:prstGeom>
        </p:spPr>
        <p:txBody>
          <a:bodyPr lIns="0" tIns="120238" rIns="0" bIns="0">
            <a:spAutoFit/>
          </a:bodyPr>
          <a:lstStyle/>
          <a:p>
            <a:pPr marL="3773540">
              <a:spcBef>
                <a:spcPts val="947"/>
              </a:spcBef>
              <a:defRPr/>
            </a:pPr>
            <a:r>
              <a:rPr sz="1600" b="1" dirty="0">
                <a:latin typeface="Times New Roman" pitchFamily="18" charset="0"/>
                <a:cs typeface="Times New Roman" pitchFamily="18" charset="0"/>
              </a:rPr>
              <a:t>A </a:t>
            </a:r>
            <a:r>
              <a:rPr sz="1600" b="1" spc="-4" dirty="0">
                <a:latin typeface="Times New Roman" pitchFamily="18" charset="0"/>
                <a:cs typeface="Times New Roman" pitchFamily="18" charset="0"/>
              </a:rPr>
              <a:t>“Palm-top” Computer in</a:t>
            </a:r>
            <a:r>
              <a:rPr sz="1600" b="1" spc="-36" dirty="0">
                <a:latin typeface="Times New Roman" pitchFamily="18" charset="0"/>
                <a:cs typeface="Times New Roman" pitchFamily="18" charset="0"/>
              </a:rPr>
              <a:t> </a:t>
            </a:r>
            <a:r>
              <a:rPr sz="1600" b="1" spc="-4" dirty="0">
                <a:latin typeface="Times New Roman" pitchFamily="18" charset="0"/>
                <a:cs typeface="Times New Roman" pitchFamily="18" charset="0"/>
              </a:rPr>
              <a:t>2001</a:t>
            </a:r>
            <a:endParaRPr sz="1600">
              <a:latin typeface="Times New Roman" pitchFamily="18" charset="0"/>
              <a:cs typeface="Times New Roman" pitchFamily="18" charset="0"/>
            </a:endParaRPr>
          </a:p>
          <a:p>
            <a:pPr marL="11397">
              <a:spcBef>
                <a:spcPts val="1068"/>
              </a:spcBef>
              <a:defRPr/>
            </a:pPr>
            <a:r>
              <a:rPr sz="1600" b="1" spc="-4" dirty="0">
                <a:solidFill>
                  <a:srgbClr val="FF0000"/>
                </a:solidFill>
                <a:latin typeface="Times New Roman" pitchFamily="18" charset="0"/>
                <a:cs typeface="Times New Roman" pitchFamily="18" charset="0"/>
              </a:rPr>
              <a:t>This </a:t>
            </a:r>
            <a:r>
              <a:rPr sz="1600" b="1" spc="-9" dirty="0">
                <a:solidFill>
                  <a:srgbClr val="FF0000"/>
                </a:solidFill>
                <a:latin typeface="Times New Roman" pitchFamily="18" charset="0"/>
                <a:cs typeface="Times New Roman" pitchFamily="18" charset="0"/>
              </a:rPr>
              <a:t>spectacular miniaturization </a:t>
            </a:r>
            <a:r>
              <a:rPr sz="1600" b="1" spc="-4" dirty="0">
                <a:solidFill>
                  <a:srgbClr val="FF0000"/>
                </a:solidFill>
                <a:latin typeface="Times New Roman" pitchFamily="18" charset="0"/>
                <a:cs typeface="Times New Roman" pitchFamily="18" charset="0"/>
              </a:rPr>
              <a:t>took place in 50</a:t>
            </a:r>
            <a:r>
              <a:rPr sz="1600" b="1" spc="58" dirty="0">
                <a:solidFill>
                  <a:srgbClr val="FF0000"/>
                </a:solidFill>
                <a:latin typeface="Times New Roman" pitchFamily="18" charset="0"/>
                <a:cs typeface="Times New Roman" pitchFamily="18" charset="0"/>
              </a:rPr>
              <a:t> </a:t>
            </a:r>
            <a:r>
              <a:rPr sz="1600" b="1" spc="-9" dirty="0">
                <a:solidFill>
                  <a:srgbClr val="FF0000"/>
                </a:solidFill>
                <a:latin typeface="Times New Roman" pitchFamily="18" charset="0"/>
                <a:cs typeface="Times New Roman" pitchFamily="18" charset="0"/>
              </a:rPr>
              <a:t>years!!</a:t>
            </a:r>
            <a:endParaRPr sz="1600">
              <a:latin typeface="Times New Roman" pitchFamily="18" charset="0"/>
              <a:cs typeface="Times New Roman" pitchFamily="18" charset="0"/>
            </a:endParaRPr>
          </a:p>
        </p:txBody>
      </p:sp>
      <p:sp>
        <p:nvSpPr>
          <p:cNvPr id="9227" name="object 12">
            <a:extLst>
              <a:ext uri="{FF2B5EF4-FFF2-40B4-BE49-F238E27FC236}">
                <a16:creationId xmlns:a16="http://schemas.microsoft.com/office/drawing/2014/main" id="{3DFC0DE0-1CA2-4EAF-92B7-BB459634947C}"/>
              </a:ext>
            </a:extLst>
          </p:cNvPr>
          <p:cNvSpPr>
            <a:spLocks noChangeArrowheads="1"/>
          </p:cNvSpPr>
          <p:nvPr/>
        </p:nvSpPr>
        <p:spPr bwMode="auto">
          <a:xfrm>
            <a:off x="7467600" y="3962400"/>
            <a:ext cx="1449388" cy="17478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600">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494FC74C-C987-4DE0-8E42-7590C4E1DCDD}"/>
              </a:ext>
            </a:extLst>
          </p:cNvPr>
          <p:cNvSpPr>
            <a:spLocks noGrp="1"/>
          </p:cNvSpPr>
          <p:nvPr>
            <p:ph type="title"/>
          </p:nvPr>
        </p:nvSpPr>
        <p:spPr>
          <a:xfrm>
            <a:off x="1981200" y="457200"/>
            <a:ext cx="8229600" cy="1066800"/>
          </a:xfrm>
        </p:spPr>
        <p:txBody>
          <a:bodyPr>
            <a:normAutofit/>
          </a:bodyPr>
          <a:lstStyle/>
          <a:p>
            <a:pPr>
              <a:defRPr/>
            </a:pPr>
            <a:r>
              <a:rPr lang="en-US" sz="2800" spc="-4" dirty="0">
                <a:solidFill>
                  <a:srgbClr val="FF0000"/>
                </a:solidFill>
                <a:latin typeface="Times New Roman" pitchFamily="18" charset="0"/>
                <a:cs typeface="Times New Roman" pitchFamily="18" charset="0"/>
              </a:rPr>
              <a:t>Miniaturization </a:t>
            </a:r>
            <a:r>
              <a:rPr lang="en-US" sz="2800" dirty="0">
                <a:solidFill>
                  <a:srgbClr val="FF0000"/>
                </a:solidFill>
                <a:latin typeface="Times New Roman" pitchFamily="18" charset="0"/>
                <a:cs typeface="Times New Roman" pitchFamily="18" charset="0"/>
              </a:rPr>
              <a:t>of </a:t>
            </a:r>
            <a:r>
              <a:rPr lang="en-US" sz="2800" spc="-4" dirty="0">
                <a:solidFill>
                  <a:srgbClr val="FF0000"/>
                </a:solidFill>
                <a:latin typeface="Times New Roman" pitchFamily="18" charset="0"/>
                <a:cs typeface="Times New Roman" pitchFamily="18" charset="0"/>
              </a:rPr>
              <a:t>Digital</a:t>
            </a:r>
            <a:r>
              <a:rPr lang="en-US" sz="2800" spc="-45" dirty="0">
                <a:solidFill>
                  <a:srgbClr val="FF0000"/>
                </a:solidFill>
                <a:latin typeface="Times New Roman" pitchFamily="18" charset="0"/>
                <a:cs typeface="Times New Roman" pitchFamily="18" charset="0"/>
              </a:rPr>
              <a:t> </a:t>
            </a:r>
            <a:r>
              <a:rPr lang="en-US" sz="2800" spc="-4" dirty="0">
                <a:solidFill>
                  <a:srgbClr val="FF0000"/>
                </a:solidFill>
                <a:latin typeface="Times New Roman" pitchFamily="18" charset="0"/>
                <a:cs typeface="Times New Roman" pitchFamily="18" charset="0"/>
              </a:rPr>
              <a:t>Computers</a:t>
            </a:r>
            <a:br>
              <a:rPr lang="en-US" sz="2800" dirty="0">
                <a:solidFill>
                  <a:srgbClr val="FF0000"/>
                </a:solidFill>
                <a:latin typeface="Times New Roman" pitchFamily="18" charset="0"/>
                <a:cs typeface="Times New Roman" pitchFamily="18" charset="0"/>
              </a:rPr>
            </a:br>
            <a:r>
              <a:rPr lang="en-US" sz="2800" spc="-4" dirty="0">
                <a:solidFill>
                  <a:srgbClr val="FF0000"/>
                </a:solidFill>
                <a:latin typeface="Times New Roman" pitchFamily="18" charset="0"/>
                <a:cs typeface="Times New Roman" pitchFamily="18" charset="0"/>
              </a:rPr>
              <a:t>- A </a:t>
            </a:r>
            <a:r>
              <a:rPr lang="en-US" sz="2800" spc="-9" dirty="0">
                <a:solidFill>
                  <a:srgbClr val="FF0000"/>
                </a:solidFill>
                <a:latin typeface="Times New Roman" pitchFamily="18" charset="0"/>
                <a:cs typeface="Times New Roman" pitchFamily="18" charset="0"/>
              </a:rPr>
              <a:t>remarkable </a:t>
            </a:r>
            <a:r>
              <a:rPr lang="en-US" sz="2800" spc="-4" dirty="0">
                <a:solidFill>
                  <a:srgbClr val="FF0000"/>
                </a:solidFill>
                <a:latin typeface="Times New Roman" pitchFamily="18" charset="0"/>
                <a:cs typeface="Times New Roman" pitchFamily="18" charset="0"/>
              </a:rPr>
              <a:t>case of</a:t>
            </a:r>
            <a:r>
              <a:rPr lang="en-US" sz="2800" spc="9" dirty="0">
                <a:solidFill>
                  <a:srgbClr val="FF0000"/>
                </a:solidFill>
                <a:latin typeface="Times New Roman" pitchFamily="18" charset="0"/>
                <a:cs typeface="Times New Roman" pitchFamily="18" charset="0"/>
              </a:rPr>
              <a:t> </a:t>
            </a:r>
            <a:r>
              <a:rPr lang="en-US" sz="2800" spc="-9" dirty="0">
                <a:solidFill>
                  <a:srgbClr val="FF0000"/>
                </a:solidFill>
                <a:latin typeface="Times New Roman" pitchFamily="18" charset="0"/>
                <a:cs typeface="Times New Roman" pitchFamily="18" charset="0"/>
              </a:rPr>
              <a:t>miniaturization!</a:t>
            </a:r>
            <a:endParaRPr lang="en-US" sz="2800" dirty="0">
              <a:solidFill>
                <a:srgbClr val="FF0000"/>
              </a:solidFill>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D408A75F-0EE2-4545-AD19-47F0F855D559}"/>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a:extLst>
              <a:ext uri="{FF2B5EF4-FFF2-40B4-BE49-F238E27FC236}">
                <a16:creationId xmlns:a16="http://schemas.microsoft.com/office/drawing/2014/main" id="{6EB843BD-C7A1-4DF5-AE30-806C94516D7A}"/>
              </a:ext>
            </a:extLst>
          </p:cNvPr>
          <p:cNvSpPr>
            <a:spLocks noGrp="1"/>
          </p:cNvSpPr>
          <p:nvPr>
            <p:ph type="title"/>
          </p:nvPr>
        </p:nvSpPr>
        <p:spPr>
          <a:xfrm>
            <a:off x="2347914" y="902122"/>
            <a:ext cx="7718425" cy="704006"/>
          </a:xfrm>
        </p:spPr>
        <p:txBody>
          <a:bodyPr vert="horz" lIns="0" tIns="11397" rIns="0" bIns="0" rtlCol="0" anchor="ctr">
            <a:spAutoFit/>
          </a:bodyPr>
          <a:lstStyle/>
          <a:p>
            <a:pPr marL="685800" indent="-663575">
              <a:spcBef>
                <a:spcPts val="88"/>
              </a:spcBef>
            </a:pPr>
            <a:r>
              <a:rPr lang="en-US" altLang="en-US" sz="2500">
                <a:solidFill>
                  <a:srgbClr val="26269A"/>
                </a:solidFill>
                <a:latin typeface="Times New Roman" panose="02020603050405020304" pitchFamily="18" charset="0"/>
                <a:cs typeface="Times New Roman" panose="02020603050405020304" pitchFamily="18" charset="0"/>
              </a:rPr>
              <a:t>MINIATURIAZATION </a:t>
            </a:r>
            <a:r>
              <a:rPr lang="en-US" altLang="en-US" sz="2500">
                <a:solidFill>
                  <a:srgbClr val="FF3300"/>
                </a:solidFill>
                <a:latin typeface="Times New Roman" panose="02020603050405020304" pitchFamily="18" charset="0"/>
                <a:cs typeface="Times New Roman" panose="02020603050405020304" pitchFamily="18" charset="0"/>
              </a:rPr>
              <a:t>– The Principal Driving Force  for the 21</a:t>
            </a:r>
            <a:r>
              <a:rPr lang="en-US" altLang="en-US" sz="2600" baseline="23000">
                <a:solidFill>
                  <a:srgbClr val="FF3300"/>
                </a:solidFill>
                <a:latin typeface="Times New Roman" panose="02020603050405020304" pitchFamily="18" charset="0"/>
                <a:cs typeface="Times New Roman" panose="02020603050405020304" pitchFamily="18" charset="0"/>
              </a:rPr>
              <a:t>st </a:t>
            </a:r>
            <a:r>
              <a:rPr lang="en-US" altLang="en-US" sz="2500">
                <a:solidFill>
                  <a:srgbClr val="FF3300"/>
                </a:solidFill>
                <a:latin typeface="Times New Roman" panose="02020603050405020304" pitchFamily="18" charset="0"/>
                <a:cs typeface="Times New Roman" panose="02020603050405020304" pitchFamily="18" charset="0"/>
              </a:rPr>
              <a:t>Century Industrial Technology</a:t>
            </a:r>
            <a:endParaRPr lang="en-US" altLang="en-US" sz="2500">
              <a:latin typeface="Times New Roman" panose="02020603050405020304" pitchFamily="18" charset="0"/>
              <a:cs typeface="Times New Roman" panose="02020603050405020304" pitchFamily="18" charset="0"/>
            </a:endParaRPr>
          </a:p>
        </p:txBody>
      </p:sp>
      <p:sp>
        <p:nvSpPr>
          <p:cNvPr id="10243" name="object 3">
            <a:extLst>
              <a:ext uri="{FF2B5EF4-FFF2-40B4-BE49-F238E27FC236}">
                <a16:creationId xmlns:a16="http://schemas.microsoft.com/office/drawing/2014/main" id="{6AB31269-A84A-4D2C-B428-B93B8CABFF53}"/>
              </a:ext>
            </a:extLst>
          </p:cNvPr>
          <p:cNvSpPr txBox="1">
            <a:spLocks noChangeArrowheads="1"/>
          </p:cNvSpPr>
          <p:nvPr/>
        </p:nvSpPr>
        <p:spPr bwMode="auto">
          <a:xfrm>
            <a:off x="2273300" y="1838325"/>
            <a:ext cx="77089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2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88"/>
              </a:spcBef>
              <a:buClrTx/>
              <a:buNone/>
            </a:pPr>
            <a:r>
              <a:rPr lang="en-US" altLang="en-US" sz="1800" b="1">
                <a:latin typeface="Times New Roman" panose="02020603050405020304" pitchFamily="18" charset="0"/>
                <a:cs typeface="Times New Roman" panose="02020603050405020304" pitchFamily="18" charset="0"/>
              </a:rPr>
              <a:t>There has been increasing strong market demand for:</a:t>
            </a:r>
            <a:endParaRPr lang="en-US" altLang="en-US" sz="1800">
              <a:latin typeface="Times New Roman" panose="02020603050405020304" pitchFamily="18" charset="0"/>
              <a:cs typeface="Times New Roman" panose="02020603050405020304" pitchFamily="18" charset="0"/>
            </a:endParaRPr>
          </a:p>
          <a:p>
            <a:pPr>
              <a:spcBef>
                <a:spcPts val="25"/>
              </a:spcBef>
              <a:buClrTx/>
              <a:buNone/>
            </a:pPr>
            <a:endParaRPr lang="en-US" altLang="en-US" sz="1800">
              <a:latin typeface="Times New Roman" panose="02020603050405020304" pitchFamily="18" charset="0"/>
              <a:cs typeface="Times New Roman" panose="02020603050405020304" pitchFamily="18" charset="0"/>
            </a:endParaRPr>
          </a:p>
          <a:p>
            <a:pPr eaLnBrk="1" hangingPunct="1">
              <a:spcBef>
                <a:spcPct val="0"/>
              </a:spcBef>
              <a:buClrTx/>
              <a:buFontTx/>
              <a:buNone/>
            </a:pPr>
            <a:r>
              <a:rPr lang="en-US" altLang="en-US" sz="1800" b="1">
                <a:solidFill>
                  <a:srgbClr val="0000FF"/>
                </a:solidFill>
                <a:latin typeface="Times New Roman" panose="02020603050405020304" pitchFamily="18" charset="0"/>
                <a:cs typeface="Times New Roman" panose="02020603050405020304" pitchFamily="18" charset="0"/>
              </a:rPr>
              <a:t>“</a:t>
            </a:r>
            <a:r>
              <a:rPr lang="en-US" altLang="en-US" sz="2500" b="1">
                <a:solidFill>
                  <a:srgbClr val="0000FF"/>
                </a:solidFill>
                <a:latin typeface="Times New Roman" panose="02020603050405020304" pitchFamily="18" charset="0"/>
                <a:cs typeface="Times New Roman" panose="02020603050405020304" pitchFamily="18" charset="0"/>
              </a:rPr>
              <a:t>Intelligent</a:t>
            </a:r>
            <a:r>
              <a:rPr lang="en-US" altLang="en-US" sz="1800" b="1">
                <a:latin typeface="Times New Roman" panose="02020603050405020304" pitchFamily="18" charset="0"/>
                <a:cs typeface="Times New Roman" panose="02020603050405020304" pitchFamily="18" charset="0"/>
              </a:rPr>
              <a:t>,”</a:t>
            </a:r>
          </a:p>
          <a:p>
            <a:pPr eaLnBrk="1" hangingPunct="1">
              <a:spcBef>
                <a:spcPct val="0"/>
              </a:spcBef>
              <a:buClrTx/>
              <a:buFontTx/>
              <a:buNone/>
            </a:pPr>
            <a:r>
              <a:rPr lang="en-US" altLang="en-US" sz="1800" b="1">
                <a:solidFill>
                  <a:srgbClr val="FF339A"/>
                </a:solidFill>
                <a:latin typeface="Times New Roman" panose="02020603050405020304" pitchFamily="18" charset="0"/>
                <a:cs typeface="Times New Roman" panose="02020603050405020304" pitchFamily="18" charset="0"/>
              </a:rPr>
              <a:t>		“</a:t>
            </a:r>
            <a:r>
              <a:rPr lang="en-US" altLang="en-US" sz="2500" b="1">
                <a:solidFill>
                  <a:srgbClr val="FF339A"/>
                </a:solidFill>
                <a:latin typeface="Times New Roman" panose="02020603050405020304" pitchFamily="18" charset="0"/>
                <a:cs typeface="Times New Roman" panose="02020603050405020304" pitchFamily="18" charset="0"/>
              </a:rPr>
              <a:t>Robust,”</a:t>
            </a:r>
            <a:endParaRPr lang="en-US" altLang="en-US" sz="2500">
              <a:latin typeface="Times New Roman" panose="02020603050405020304" pitchFamily="18" charset="0"/>
              <a:cs typeface="Times New Roman" panose="02020603050405020304" pitchFamily="18" charset="0"/>
            </a:endParaRPr>
          </a:p>
          <a:p>
            <a:pPr>
              <a:spcBef>
                <a:spcPts val="2163"/>
              </a:spcBef>
              <a:buClrTx/>
              <a:buNone/>
            </a:pPr>
            <a:r>
              <a:rPr lang="en-US" altLang="en-US" sz="1800" b="1">
                <a:solidFill>
                  <a:srgbClr val="FF3300"/>
                </a:solidFill>
                <a:latin typeface="Times New Roman" panose="02020603050405020304" pitchFamily="18" charset="0"/>
                <a:cs typeface="Times New Roman" panose="02020603050405020304" pitchFamily="18" charset="0"/>
              </a:rPr>
              <a:t>			   “</a:t>
            </a:r>
            <a:r>
              <a:rPr lang="en-US" altLang="en-US" sz="2500" b="1">
                <a:solidFill>
                  <a:srgbClr val="FF3300"/>
                </a:solidFill>
                <a:latin typeface="Times New Roman" panose="02020603050405020304" pitchFamily="18" charset="0"/>
                <a:cs typeface="Times New Roman" panose="02020603050405020304" pitchFamily="18" charset="0"/>
              </a:rPr>
              <a:t>Multi-functional,” and</a:t>
            </a:r>
            <a:endParaRPr lang="en-US" altLang="en-US" sz="250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19B868A1-F5E1-4FD4-9C87-7EE33646E7C7}"/>
              </a:ext>
            </a:extLst>
          </p:cNvPr>
          <p:cNvSpPr txBox="1"/>
          <p:nvPr/>
        </p:nvSpPr>
        <p:spPr>
          <a:xfrm>
            <a:off x="5562600" y="4191001"/>
            <a:ext cx="1766888" cy="396875"/>
          </a:xfrm>
          <a:prstGeom prst="rect">
            <a:avLst/>
          </a:prstGeom>
        </p:spPr>
        <p:txBody>
          <a:bodyPr lIns="0" tIns="11397" rIns="0" bIns="0">
            <a:spAutoFit/>
          </a:bodyPr>
          <a:lstStyle/>
          <a:p>
            <a:pPr marL="11397">
              <a:spcBef>
                <a:spcPts val="90"/>
              </a:spcBef>
              <a:defRPr/>
            </a:pPr>
            <a:r>
              <a:rPr sz="2500" b="1" spc="-4" dirty="0">
                <a:solidFill>
                  <a:srgbClr val="FF3300"/>
                </a:solidFill>
                <a:latin typeface="Arial"/>
                <a:cs typeface="Arial"/>
              </a:rPr>
              <a:t>“</a:t>
            </a:r>
            <a:r>
              <a:rPr sz="2500" b="1" spc="-4" dirty="0">
                <a:solidFill>
                  <a:srgbClr val="CC3300"/>
                </a:solidFill>
                <a:latin typeface="Times New Roman" pitchFamily="18" charset="0"/>
                <a:cs typeface="Times New Roman" pitchFamily="18" charset="0"/>
              </a:rPr>
              <a:t>Low-cost</a:t>
            </a:r>
            <a:r>
              <a:rPr sz="2500" b="1" spc="-4" dirty="0">
                <a:solidFill>
                  <a:srgbClr val="CC3300"/>
                </a:solidFill>
                <a:latin typeface="Arial"/>
                <a:cs typeface="Arial"/>
              </a:rPr>
              <a:t>”</a:t>
            </a:r>
            <a:endParaRPr sz="2500">
              <a:latin typeface="Arial"/>
              <a:cs typeface="Arial"/>
            </a:endParaRPr>
          </a:p>
        </p:txBody>
      </p:sp>
      <p:sp>
        <p:nvSpPr>
          <p:cNvPr id="5" name="object 5">
            <a:extLst>
              <a:ext uri="{FF2B5EF4-FFF2-40B4-BE49-F238E27FC236}">
                <a16:creationId xmlns:a16="http://schemas.microsoft.com/office/drawing/2014/main" id="{56BEF393-F9FA-4BC2-85EA-5B7ADAA8C528}"/>
              </a:ext>
            </a:extLst>
          </p:cNvPr>
          <p:cNvSpPr txBox="1"/>
          <p:nvPr/>
        </p:nvSpPr>
        <p:spPr>
          <a:xfrm>
            <a:off x="7391401" y="4510089"/>
            <a:ext cx="2176463" cy="287337"/>
          </a:xfrm>
          <a:prstGeom prst="rect">
            <a:avLst/>
          </a:prstGeom>
        </p:spPr>
        <p:txBody>
          <a:bodyPr lIns="0" tIns="10827" rIns="0" bIns="0">
            <a:spAutoFit/>
          </a:bodyPr>
          <a:lstStyle/>
          <a:p>
            <a:pPr marL="11397">
              <a:spcBef>
                <a:spcPts val="85"/>
              </a:spcBef>
              <a:defRPr/>
            </a:pPr>
            <a:r>
              <a:rPr b="1" spc="-4" dirty="0">
                <a:latin typeface="Times New Roman" pitchFamily="18" charset="0"/>
                <a:cs typeface="Times New Roman" pitchFamily="18" charset="0"/>
              </a:rPr>
              <a:t>industrial</a:t>
            </a:r>
            <a:r>
              <a:rPr b="1" spc="-36" dirty="0">
                <a:latin typeface="Times New Roman" pitchFamily="18" charset="0"/>
                <a:cs typeface="Times New Roman" pitchFamily="18" charset="0"/>
              </a:rPr>
              <a:t> </a:t>
            </a:r>
            <a:r>
              <a:rPr b="1" spc="-4" dirty="0">
                <a:latin typeface="Times New Roman" pitchFamily="18" charset="0"/>
                <a:cs typeface="Times New Roman" pitchFamily="18" charset="0"/>
              </a:rPr>
              <a:t>products.</a:t>
            </a:r>
            <a:endParaRPr>
              <a:latin typeface="Times New Roman" pitchFamily="18" charset="0"/>
              <a:cs typeface="Times New Roman" pitchFamily="18" charset="0"/>
            </a:endParaRPr>
          </a:p>
        </p:txBody>
      </p:sp>
      <p:sp>
        <p:nvSpPr>
          <p:cNvPr id="10246" name="object 6">
            <a:extLst>
              <a:ext uri="{FF2B5EF4-FFF2-40B4-BE49-F238E27FC236}">
                <a16:creationId xmlns:a16="http://schemas.microsoft.com/office/drawing/2014/main" id="{9D59B78F-A9EC-48A2-8681-F30AAAC041EA}"/>
              </a:ext>
            </a:extLst>
          </p:cNvPr>
          <p:cNvSpPr txBox="1">
            <a:spLocks noChangeArrowheads="1"/>
          </p:cNvSpPr>
          <p:nvPr/>
        </p:nvSpPr>
        <p:spPr bwMode="auto">
          <a:xfrm>
            <a:off x="2427289" y="5197476"/>
            <a:ext cx="65484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48"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nSpc>
                <a:spcPct val="101000"/>
              </a:lnSpc>
              <a:spcBef>
                <a:spcPts val="63"/>
              </a:spcBef>
              <a:buClrTx/>
              <a:buNone/>
            </a:pPr>
            <a:r>
              <a:rPr lang="en-US" altLang="en-US" sz="2200" b="1">
                <a:solidFill>
                  <a:srgbClr val="0000FF"/>
                </a:solidFill>
                <a:latin typeface="Times New Roman" panose="02020603050405020304" pitchFamily="18" charset="0"/>
                <a:cs typeface="Times New Roman" panose="02020603050405020304" pitchFamily="18" charset="0"/>
              </a:rPr>
              <a:t>Miniaturization </a:t>
            </a:r>
            <a:r>
              <a:rPr lang="en-US" altLang="en-US" sz="1800" b="1">
                <a:latin typeface="Times New Roman" panose="02020603050405020304" pitchFamily="18" charset="0"/>
                <a:cs typeface="Times New Roman" panose="02020603050405020304" pitchFamily="18" charset="0"/>
              </a:rPr>
              <a:t>is the only viable solution to satisfy such  market demand</a:t>
            </a:r>
            <a:endParaRPr lang="en-US" altLang="en-US" sz="180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B65490F8-47D3-41CD-940D-078055C61485}"/>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bject 2">
            <a:extLst>
              <a:ext uri="{FF2B5EF4-FFF2-40B4-BE49-F238E27FC236}">
                <a16:creationId xmlns:a16="http://schemas.microsoft.com/office/drawing/2014/main" id="{C595EDD1-BBC0-4653-83E2-8D1AA7660627}"/>
              </a:ext>
            </a:extLst>
          </p:cNvPr>
          <p:cNvSpPr>
            <a:spLocks noGrp="1"/>
          </p:cNvSpPr>
          <p:nvPr>
            <p:ph type="title"/>
          </p:nvPr>
        </p:nvSpPr>
        <p:spPr>
          <a:xfrm>
            <a:off x="2362201" y="302587"/>
            <a:ext cx="7165975" cy="1341103"/>
          </a:xfrm>
        </p:spPr>
        <p:txBody>
          <a:bodyPr vert="horz" lIns="0" tIns="11397" rIns="0" bIns="0" rtlCol="0" anchor="ctr">
            <a:spAutoFit/>
          </a:bodyPr>
          <a:lstStyle/>
          <a:p>
            <a:pPr marL="11113">
              <a:spcBef>
                <a:spcPts val="88"/>
              </a:spcBef>
            </a:pPr>
            <a:r>
              <a:rPr lang="en-US" altLang="en-US" sz="3200">
                <a:solidFill>
                  <a:srgbClr val="000000"/>
                </a:solidFill>
                <a:latin typeface="Times New Roman" panose="02020603050405020304" pitchFamily="18" charset="0"/>
                <a:cs typeface="Times New Roman" panose="02020603050405020304" pitchFamily="18" charset="0"/>
              </a:rPr>
              <a:t>Market Demand for Intelligent, Robusting, Smaller,  Multi-Functional Products - the </a:t>
            </a:r>
            <a:r>
              <a:rPr lang="en-US" altLang="en-US" sz="3200">
                <a:solidFill>
                  <a:srgbClr val="FFFFFF"/>
                </a:solidFill>
                <a:latin typeface="Times New Roman" panose="02020603050405020304" pitchFamily="18" charset="0"/>
                <a:cs typeface="Times New Roman" panose="02020603050405020304" pitchFamily="18" charset="0"/>
              </a:rPr>
              <a:t>evolution of cellular phones</a:t>
            </a:r>
            <a:endParaRPr lang="en-US" altLang="en-US" sz="3200">
              <a:latin typeface="Times New Roman" panose="02020603050405020304" pitchFamily="18" charset="0"/>
              <a:cs typeface="Times New Roman" panose="02020603050405020304" pitchFamily="18" charset="0"/>
            </a:endParaRPr>
          </a:p>
        </p:txBody>
      </p:sp>
      <p:sp>
        <p:nvSpPr>
          <p:cNvPr id="3" name="object 3">
            <a:extLst>
              <a:ext uri="{FF2B5EF4-FFF2-40B4-BE49-F238E27FC236}">
                <a16:creationId xmlns:a16="http://schemas.microsoft.com/office/drawing/2014/main" id="{1E234599-76B9-4302-94AA-6D4AA960EAC2}"/>
              </a:ext>
            </a:extLst>
          </p:cNvPr>
          <p:cNvSpPr txBox="1"/>
          <p:nvPr/>
        </p:nvSpPr>
        <p:spPr>
          <a:xfrm>
            <a:off x="2151064" y="1701800"/>
            <a:ext cx="3113087" cy="287338"/>
          </a:xfrm>
          <a:prstGeom prst="rect">
            <a:avLst/>
          </a:prstGeom>
        </p:spPr>
        <p:txBody>
          <a:bodyPr lIns="0" tIns="10827" rIns="0" bIns="0">
            <a:spAutoFit/>
          </a:bodyPr>
          <a:lstStyle/>
          <a:p>
            <a:pPr marL="11397">
              <a:spcBef>
                <a:spcPts val="85"/>
              </a:spcBef>
              <a:defRPr/>
            </a:pPr>
            <a:r>
              <a:rPr b="1" spc="-4" dirty="0">
                <a:solidFill>
                  <a:srgbClr val="0000CC"/>
                </a:solidFill>
                <a:latin typeface="Arial"/>
                <a:cs typeface="Arial"/>
              </a:rPr>
              <a:t>Mobil phones 10 Years</a:t>
            </a:r>
            <a:r>
              <a:rPr b="1" spc="-13" dirty="0">
                <a:solidFill>
                  <a:srgbClr val="0000CC"/>
                </a:solidFill>
                <a:latin typeface="Arial"/>
                <a:cs typeface="Arial"/>
              </a:rPr>
              <a:t> </a:t>
            </a:r>
            <a:r>
              <a:rPr b="1" spc="-9" dirty="0">
                <a:solidFill>
                  <a:srgbClr val="0000CC"/>
                </a:solidFill>
                <a:latin typeface="Arial"/>
                <a:cs typeface="Arial"/>
              </a:rPr>
              <a:t>Ago:</a:t>
            </a:r>
            <a:endParaRPr>
              <a:latin typeface="Arial"/>
              <a:cs typeface="Arial"/>
            </a:endParaRPr>
          </a:p>
        </p:txBody>
      </p:sp>
      <p:sp>
        <p:nvSpPr>
          <p:cNvPr id="4" name="object 4">
            <a:extLst>
              <a:ext uri="{FF2B5EF4-FFF2-40B4-BE49-F238E27FC236}">
                <a16:creationId xmlns:a16="http://schemas.microsoft.com/office/drawing/2014/main" id="{AA50ACAC-27E2-4176-ADB2-0B09B3F7EDDC}"/>
              </a:ext>
            </a:extLst>
          </p:cNvPr>
          <p:cNvSpPr txBox="1"/>
          <p:nvPr/>
        </p:nvSpPr>
        <p:spPr>
          <a:xfrm>
            <a:off x="6029326" y="1570039"/>
            <a:ext cx="2676525" cy="287337"/>
          </a:xfrm>
          <a:prstGeom prst="rect">
            <a:avLst/>
          </a:prstGeom>
        </p:spPr>
        <p:txBody>
          <a:bodyPr lIns="0" tIns="10827" rIns="0" bIns="0">
            <a:spAutoFit/>
          </a:bodyPr>
          <a:lstStyle/>
          <a:p>
            <a:pPr marL="11397">
              <a:spcBef>
                <a:spcPts val="85"/>
              </a:spcBef>
              <a:defRPr/>
            </a:pPr>
            <a:r>
              <a:rPr b="1" spc="-9" dirty="0">
                <a:solidFill>
                  <a:srgbClr val="0000CC"/>
                </a:solidFill>
                <a:latin typeface="Arial"/>
                <a:cs typeface="Arial"/>
              </a:rPr>
              <a:t>Current </a:t>
            </a:r>
            <a:r>
              <a:rPr b="1" spc="-4" dirty="0">
                <a:solidFill>
                  <a:srgbClr val="0000CC"/>
                </a:solidFill>
                <a:latin typeface="Arial"/>
                <a:cs typeface="Arial"/>
              </a:rPr>
              <a:t>State-of-the</a:t>
            </a:r>
            <a:r>
              <a:rPr b="1" spc="4" dirty="0">
                <a:solidFill>
                  <a:srgbClr val="0000CC"/>
                </a:solidFill>
                <a:latin typeface="Arial"/>
                <a:cs typeface="Arial"/>
              </a:rPr>
              <a:t> </a:t>
            </a:r>
            <a:r>
              <a:rPr b="1" spc="-9" dirty="0">
                <a:solidFill>
                  <a:srgbClr val="0000CC"/>
                </a:solidFill>
                <a:latin typeface="Arial"/>
                <a:cs typeface="Arial"/>
              </a:rPr>
              <a:t>Art:</a:t>
            </a:r>
            <a:endParaRPr>
              <a:latin typeface="Arial"/>
              <a:cs typeface="Arial"/>
            </a:endParaRPr>
          </a:p>
        </p:txBody>
      </p:sp>
      <p:sp>
        <p:nvSpPr>
          <p:cNvPr id="5" name="object 5">
            <a:extLst>
              <a:ext uri="{FF2B5EF4-FFF2-40B4-BE49-F238E27FC236}">
                <a16:creationId xmlns:a16="http://schemas.microsoft.com/office/drawing/2014/main" id="{05A0B55A-E313-43A5-94FB-C209CB7BDD70}"/>
              </a:ext>
            </a:extLst>
          </p:cNvPr>
          <p:cNvSpPr txBox="1"/>
          <p:nvPr/>
        </p:nvSpPr>
        <p:spPr>
          <a:xfrm>
            <a:off x="2497138" y="5402263"/>
            <a:ext cx="2182812" cy="258762"/>
          </a:xfrm>
          <a:prstGeom prst="rect">
            <a:avLst/>
          </a:prstGeom>
        </p:spPr>
        <p:txBody>
          <a:bodyPr lIns="0" tIns="11397" rIns="0" bIns="0">
            <a:spAutoFit/>
          </a:bodyPr>
          <a:lstStyle/>
          <a:p>
            <a:pPr marL="11397">
              <a:spcBef>
                <a:spcPts val="90"/>
              </a:spcBef>
              <a:defRPr/>
            </a:pPr>
            <a:r>
              <a:rPr sz="1600" b="1" dirty="0">
                <a:latin typeface="Arial"/>
                <a:cs typeface="Arial"/>
              </a:rPr>
              <a:t>Transceive </a:t>
            </a:r>
            <a:r>
              <a:rPr sz="1600" b="1" spc="-4" dirty="0">
                <a:latin typeface="Arial"/>
                <a:cs typeface="Arial"/>
              </a:rPr>
              <a:t>voice</a:t>
            </a:r>
            <a:r>
              <a:rPr sz="1600" b="1" spc="-85" dirty="0">
                <a:latin typeface="Arial"/>
                <a:cs typeface="Arial"/>
              </a:rPr>
              <a:t> </a:t>
            </a:r>
            <a:r>
              <a:rPr sz="1600" b="1" dirty="0">
                <a:latin typeface="Arial"/>
                <a:cs typeface="Arial"/>
              </a:rPr>
              <a:t>only</a:t>
            </a:r>
            <a:endParaRPr sz="1600">
              <a:latin typeface="Arial"/>
              <a:cs typeface="Arial"/>
            </a:endParaRPr>
          </a:p>
        </p:txBody>
      </p:sp>
      <p:sp>
        <p:nvSpPr>
          <p:cNvPr id="11270" name="object 6">
            <a:extLst>
              <a:ext uri="{FF2B5EF4-FFF2-40B4-BE49-F238E27FC236}">
                <a16:creationId xmlns:a16="http://schemas.microsoft.com/office/drawing/2014/main" id="{093A4CD2-9CA2-4A5E-9C68-F1BD5EF82B32}"/>
              </a:ext>
            </a:extLst>
          </p:cNvPr>
          <p:cNvSpPr txBox="1">
            <a:spLocks noChangeArrowheads="1"/>
          </p:cNvSpPr>
          <p:nvPr/>
        </p:nvSpPr>
        <p:spPr bwMode="auto">
          <a:xfrm>
            <a:off x="6029326" y="4999038"/>
            <a:ext cx="35464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25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75"/>
              </a:spcBef>
              <a:buClrTx/>
              <a:buNone/>
            </a:pPr>
            <a:r>
              <a:rPr lang="en-US" altLang="en-US" sz="1600" b="1"/>
              <a:t>Transceive voice+ multi-media +  others </a:t>
            </a:r>
            <a:r>
              <a:rPr lang="en-US" altLang="en-US" sz="1400"/>
              <a:t>(Video-camera, e-mails, calendar,  and access to Internet, GPS and a PC with  key pad input)</a:t>
            </a:r>
          </a:p>
        </p:txBody>
      </p:sp>
      <p:sp>
        <p:nvSpPr>
          <p:cNvPr id="11271" name="object 7">
            <a:extLst>
              <a:ext uri="{FF2B5EF4-FFF2-40B4-BE49-F238E27FC236}">
                <a16:creationId xmlns:a16="http://schemas.microsoft.com/office/drawing/2014/main" id="{660744F8-78B8-4DCF-B820-D7762C577766}"/>
              </a:ext>
            </a:extLst>
          </p:cNvPr>
          <p:cNvSpPr>
            <a:spLocks noChangeArrowheads="1"/>
          </p:cNvSpPr>
          <p:nvPr/>
        </p:nvSpPr>
        <p:spPr bwMode="auto">
          <a:xfrm>
            <a:off x="5195888" y="2387601"/>
            <a:ext cx="830262" cy="201613"/>
          </a:xfrm>
          <a:custGeom>
            <a:avLst/>
            <a:gdLst>
              <a:gd name="T0" fmla="*/ 596811 w 914400"/>
              <a:gd name="T1" fmla="*/ 118541 h 228600"/>
              <a:gd name="T2" fmla="*/ 596811 w 914400"/>
              <a:gd name="T3" fmla="*/ 59269 h 228600"/>
              <a:gd name="T4" fmla="*/ 0 w 914400"/>
              <a:gd name="T5" fmla="*/ 59269 h 228600"/>
              <a:gd name="T6" fmla="*/ 0 w 914400"/>
              <a:gd name="T7" fmla="*/ 118541 h 228600"/>
              <a:gd name="T8" fmla="*/ 596811 w 914400"/>
              <a:gd name="T9" fmla="*/ 118541 h 228600"/>
              <a:gd name="T10" fmla="*/ 753866 w 914400"/>
              <a:gd name="T11" fmla="*/ 88906 h 228600"/>
              <a:gd name="T12" fmla="*/ 565400 w 914400"/>
              <a:gd name="T13" fmla="*/ 0 h 228600"/>
              <a:gd name="T14" fmla="*/ 565400 w 914400"/>
              <a:gd name="T15" fmla="*/ 59269 h 228600"/>
              <a:gd name="T16" fmla="*/ 596811 w 914400"/>
              <a:gd name="T17" fmla="*/ 59269 h 228600"/>
              <a:gd name="T18" fmla="*/ 596811 w 914400"/>
              <a:gd name="T19" fmla="*/ 162993 h 228600"/>
              <a:gd name="T20" fmla="*/ 753866 w 914400"/>
              <a:gd name="T21" fmla="*/ 88906 h 228600"/>
              <a:gd name="T22" fmla="*/ 596811 w 914400"/>
              <a:gd name="T23" fmla="*/ 162993 h 228600"/>
              <a:gd name="T24" fmla="*/ 596811 w 914400"/>
              <a:gd name="T25" fmla="*/ 118541 h 228600"/>
              <a:gd name="T26" fmla="*/ 565400 w 914400"/>
              <a:gd name="T27" fmla="*/ 118541 h 228600"/>
              <a:gd name="T28" fmla="*/ 565400 w 914400"/>
              <a:gd name="T29" fmla="*/ 177811 h 228600"/>
              <a:gd name="T30" fmla="*/ 596811 w 914400"/>
              <a:gd name="T31" fmla="*/ 162993 h 228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4400"/>
              <a:gd name="T49" fmla="*/ 0 h 228600"/>
              <a:gd name="T50" fmla="*/ 914400 w 914400"/>
              <a:gd name="T51" fmla="*/ 228600 h 228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4400" h="228600">
                <a:moveTo>
                  <a:pt x="723900" y="152399"/>
                </a:moveTo>
                <a:lnTo>
                  <a:pt x="723900" y="76199"/>
                </a:lnTo>
                <a:lnTo>
                  <a:pt x="0" y="76199"/>
                </a:lnTo>
                <a:lnTo>
                  <a:pt x="0" y="152399"/>
                </a:lnTo>
                <a:lnTo>
                  <a:pt x="723900" y="152399"/>
                </a:lnTo>
                <a:close/>
              </a:path>
              <a:path w="914400" h="228600">
                <a:moveTo>
                  <a:pt x="914400" y="114299"/>
                </a:moveTo>
                <a:lnTo>
                  <a:pt x="685800" y="0"/>
                </a:lnTo>
                <a:lnTo>
                  <a:pt x="685800" y="76199"/>
                </a:lnTo>
                <a:lnTo>
                  <a:pt x="723900" y="76199"/>
                </a:lnTo>
                <a:lnTo>
                  <a:pt x="723900" y="209549"/>
                </a:lnTo>
                <a:lnTo>
                  <a:pt x="914400" y="114299"/>
                </a:lnTo>
                <a:close/>
              </a:path>
              <a:path w="914400" h="228600">
                <a:moveTo>
                  <a:pt x="723900" y="209549"/>
                </a:moveTo>
                <a:lnTo>
                  <a:pt x="723900" y="152399"/>
                </a:lnTo>
                <a:lnTo>
                  <a:pt x="685800" y="152399"/>
                </a:lnTo>
                <a:lnTo>
                  <a:pt x="685800" y="228599"/>
                </a:lnTo>
                <a:lnTo>
                  <a:pt x="723900" y="209549"/>
                </a:lnTo>
                <a:close/>
              </a:path>
            </a:pathLst>
          </a:cu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1272" name="object 8">
            <a:extLst>
              <a:ext uri="{FF2B5EF4-FFF2-40B4-BE49-F238E27FC236}">
                <a16:creationId xmlns:a16="http://schemas.microsoft.com/office/drawing/2014/main" id="{A456CF71-B2B8-4736-8901-AD68875DB9FF}"/>
              </a:ext>
            </a:extLst>
          </p:cNvPr>
          <p:cNvSpPr>
            <a:spLocks noChangeArrowheads="1"/>
          </p:cNvSpPr>
          <p:nvPr/>
        </p:nvSpPr>
        <p:spPr bwMode="auto">
          <a:xfrm>
            <a:off x="2978151" y="2084388"/>
            <a:ext cx="1312863" cy="32940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9" name="object 9">
            <a:extLst>
              <a:ext uri="{FF2B5EF4-FFF2-40B4-BE49-F238E27FC236}">
                <a16:creationId xmlns:a16="http://schemas.microsoft.com/office/drawing/2014/main" id="{FB9DA9C4-CB59-40F1-A3F7-2CDA315FF014}"/>
              </a:ext>
            </a:extLst>
          </p:cNvPr>
          <p:cNvSpPr txBox="1"/>
          <p:nvPr/>
        </p:nvSpPr>
        <p:spPr>
          <a:xfrm>
            <a:off x="4906964" y="2646364"/>
            <a:ext cx="1443037" cy="257175"/>
          </a:xfrm>
          <a:prstGeom prst="rect">
            <a:avLst/>
          </a:prstGeom>
        </p:spPr>
        <p:txBody>
          <a:bodyPr lIns="0" tIns="11397" rIns="0" bIns="0">
            <a:spAutoFit/>
          </a:bodyPr>
          <a:lstStyle/>
          <a:p>
            <a:pPr marL="11397">
              <a:spcBef>
                <a:spcPts val="90"/>
              </a:spcBef>
              <a:defRPr/>
            </a:pPr>
            <a:r>
              <a:rPr sz="1600" b="1" dirty="0">
                <a:solidFill>
                  <a:srgbClr val="0000CC"/>
                </a:solidFill>
                <a:latin typeface="Arial"/>
                <a:cs typeface="Arial"/>
              </a:rPr>
              <a:t>Size</a:t>
            </a:r>
            <a:r>
              <a:rPr sz="1600" b="1" spc="-81" dirty="0">
                <a:solidFill>
                  <a:srgbClr val="0000CC"/>
                </a:solidFill>
                <a:latin typeface="Arial"/>
                <a:cs typeface="Arial"/>
              </a:rPr>
              <a:t> </a:t>
            </a:r>
            <a:r>
              <a:rPr sz="1600" b="1" dirty="0">
                <a:solidFill>
                  <a:srgbClr val="0000CC"/>
                </a:solidFill>
                <a:latin typeface="Arial"/>
                <a:cs typeface="Arial"/>
              </a:rPr>
              <a:t>reduction</a:t>
            </a:r>
            <a:endParaRPr sz="1600">
              <a:latin typeface="Arial"/>
              <a:cs typeface="Arial"/>
            </a:endParaRPr>
          </a:p>
        </p:txBody>
      </p:sp>
      <p:sp>
        <p:nvSpPr>
          <p:cNvPr id="11274" name="object 10">
            <a:extLst>
              <a:ext uri="{FF2B5EF4-FFF2-40B4-BE49-F238E27FC236}">
                <a16:creationId xmlns:a16="http://schemas.microsoft.com/office/drawing/2014/main" id="{0CAFC408-D78F-4D15-9867-4EE69A3F2B14}"/>
              </a:ext>
            </a:extLst>
          </p:cNvPr>
          <p:cNvSpPr>
            <a:spLocks noChangeArrowheads="1"/>
          </p:cNvSpPr>
          <p:nvPr/>
        </p:nvSpPr>
        <p:spPr bwMode="auto">
          <a:xfrm>
            <a:off x="6511926" y="1949450"/>
            <a:ext cx="523875" cy="17478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grpSp>
        <p:nvGrpSpPr>
          <p:cNvPr id="11275" name="object 11">
            <a:extLst>
              <a:ext uri="{FF2B5EF4-FFF2-40B4-BE49-F238E27FC236}">
                <a16:creationId xmlns:a16="http://schemas.microsoft.com/office/drawing/2014/main" id="{DF107D87-66DD-4342-BE60-2F58CFE44A8A}"/>
              </a:ext>
            </a:extLst>
          </p:cNvPr>
          <p:cNvGrpSpPr>
            <a:grpSpLocks/>
          </p:cNvGrpSpPr>
          <p:nvPr/>
        </p:nvGrpSpPr>
        <p:grpSpPr bwMode="auto">
          <a:xfrm>
            <a:off x="7342188" y="3140075"/>
            <a:ext cx="4762" cy="20638"/>
            <a:chOff x="6400800" y="3558540"/>
            <a:chExt cx="3810" cy="22860"/>
          </a:xfrm>
        </p:grpSpPr>
        <p:sp>
          <p:nvSpPr>
            <p:cNvPr id="11290" name="object 12">
              <a:extLst>
                <a:ext uri="{FF2B5EF4-FFF2-40B4-BE49-F238E27FC236}">
                  <a16:creationId xmlns:a16="http://schemas.microsoft.com/office/drawing/2014/main" id="{305E4B4E-6331-4361-82EF-DBCE3583FCC6}"/>
                </a:ext>
              </a:extLst>
            </p:cNvPr>
            <p:cNvSpPr>
              <a:spLocks noChangeArrowheads="1"/>
            </p:cNvSpPr>
            <p:nvPr/>
          </p:nvSpPr>
          <p:spPr bwMode="auto">
            <a:xfrm>
              <a:off x="6400800" y="356044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CFB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91" name="object 13">
              <a:extLst>
                <a:ext uri="{FF2B5EF4-FFF2-40B4-BE49-F238E27FC236}">
                  <a16:creationId xmlns:a16="http://schemas.microsoft.com/office/drawing/2014/main" id="{D9F91B95-6924-4C7A-91F8-A237C938534E}"/>
                </a:ext>
              </a:extLst>
            </p:cNvPr>
            <p:cNvSpPr>
              <a:spLocks noChangeArrowheads="1"/>
            </p:cNvSpPr>
            <p:nvPr/>
          </p:nvSpPr>
          <p:spPr bwMode="auto">
            <a:xfrm>
              <a:off x="6400800" y="356425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9F7F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92" name="object 14">
              <a:extLst>
                <a:ext uri="{FF2B5EF4-FFF2-40B4-BE49-F238E27FC236}">
                  <a16:creationId xmlns:a16="http://schemas.microsoft.com/office/drawing/2014/main" id="{805C5502-AC47-4DAD-8143-60C6D6E22F91}"/>
                </a:ext>
              </a:extLst>
            </p:cNvPr>
            <p:cNvSpPr>
              <a:spLocks noChangeArrowheads="1"/>
            </p:cNvSpPr>
            <p:nvPr/>
          </p:nvSpPr>
          <p:spPr bwMode="auto">
            <a:xfrm>
              <a:off x="6400800" y="356806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BFAF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93" name="object 15">
              <a:extLst>
                <a:ext uri="{FF2B5EF4-FFF2-40B4-BE49-F238E27FC236}">
                  <a16:creationId xmlns:a16="http://schemas.microsoft.com/office/drawing/2014/main" id="{808F51B1-A4C0-48AA-8B77-08B69B07265E}"/>
                </a:ext>
              </a:extLst>
            </p:cNvPr>
            <p:cNvSpPr>
              <a:spLocks noChangeArrowheads="1"/>
            </p:cNvSpPr>
            <p:nvPr/>
          </p:nvSpPr>
          <p:spPr bwMode="auto">
            <a:xfrm>
              <a:off x="6400800" y="3571875"/>
              <a:ext cx="3810" cy="3810"/>
            </a:xfrm>
            <a:custGeom>
              <a:avLst/>
              <a:gdLst>
                <a:gd name="T0" fmla="*/ 0 w 3810"/>
                <a:gd name="T1" fmla="*/ 0 h 3810"/>
                <a:gd name="T2" fmla="*/ 3810 w 3810"/>
                <a:gd name="T3" fmla="*/ 0 h 3810"/>
                <a:gd name="T4" fmla="*/ 0 w 3810"/>
                <a:gd name="T5" fmla="*/ 3810 h 3810"/>
                <a:gd name="T6" fmla="*/ 3810 w 3810"/>
                <a:gd name="T7" fmla="*/ 3810 h 3810"/>
                <a:gd name="T8" fmla="*/ 0 60000 65536"/>
                <a:gd name="T9" fmla="*/ 0 60000 65536"/>
                <a:gd name="T10" fmla="*/ 0 60000 65536"/>
                <a:gd name="T11" fmla="*/ 0 60000 65536"/>
                <a:gd name="T12" fmla="*/ 0 w 3810"/>
                <a:gd name="T13" fmla="*/ 0 h 3810"/>
                <a:gd name="T14" fmla="*/ 3810 w 3810"/>
                <a:gd name="T15" fmla="*/ 3810 h 3810"/>
              </a:gdLst>
              <a:ahLst/>
              <a:cxnLst>
                <a:cxn ang="T8">
                  <a:pos x="T0" y="T1"/>
                </a:cxn>
                <a:cxn ang="T9">
                  <a:pos x="T2" y="T3"/>
                </a:cxn>
                <a:cxn ang="T10">
                  <a:pos x="T4" y="T5"/>
                </a:cxn>
                <a:cxn ang="T11">
                  <a:pos x="T6" y="T7"/>
                </a:cxn>
              </a:cxnLst>
              <a:rect l="T12" t="T13" r="T14" b="T15"/>
              <a:pathLst>
                <a:path w="3810" h="3810">
                  <a:moveTo>
                    <a:pt x="0" y="0"/>
                  </a:moveTo>
                  <a:lnTo>
                    <a:pt x="3810" y="0"/>
                  </a:lnTo>
                </a:path>
                <a:path w="3810" h="3810">
                  <a:moveTo>
                    <a:pt x="0" y="3810"/>
                  </a:moveTo>
                  <a:lnTo>
                    <a:pt x="3810" y="3810"/>
                  </a:lnTo>
                </a:path>
              </a:pathLst>
            </a:custGeom>
            <a:noFill/>
            <a:ln w="3810">
              <a:solidFill>
                <a:srgbClr val="FC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94" name="object 16">
              <a:extLst>
                <a:ext uri="{FF2B5EF4-FFF2-40B4-BE49-F238E27FC236}">
                  <a16:creationId xmlns:a16="http://schemas.microsoft.com/office/drawing/2014/main" id="{17D5BFCE-458E-4E9C-B6FA-46253FAD1EAC}"/>
                </a:ext>
              </a:extLst>
            </p:cNvPr>
            <p:cNvSpPr>
              <a:spLocks noChangeArrowheads="1"/>
            </p:cNvSpPr>
            <p:nvPr/>
          </p:nvSpPr>
          <p:spPr bwMode="auto">
            <a:xfrm>
              <a:off x="6400800" y="357949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grpSp>
      <p:grpSp>
        <p:nvGrpSpPr>
          <p:cNvPr id="11276" name="object 17">
            <a:extLst>
              <a:ext uri="{FF2B5EF4-FFF2-40B4-BE49-F238E27FC236}">
                <a16:creationId xmlns:a16="http://schemas.microsoft.com/office/drawing/2014/main" id="{B8C34FE1-DF8F-4FCF-9BC1-79309046C73B}"/>
              </a:ext>
            </a:extLst>
          </p:cNvPr>
          <p:cNvGrpSpPr>
            <a:grpSpLocks/>
          </p:cNvGrpSpPr>
          <p:nvPr/>
        </p:nvGrpSpPr>
        <p:grpSpPr bwMode="auto">
          <a:xfrm>
            <a:off x="7342188" y="2824164"/>
            <a:ext cx="1308100" cy="2217737"/>
            <a:chOff x="6400800" y="3200400"/>
            <a:chExt cx="1438275" cy="2514600"/>
          </a:xfrm>
        </p:grpSpPr>
        <p:sp>
          <p:nvSpPr>
            <p:cNvPr id="11282" name="object 18">
              <a:extLst>
                <a:ext uri="{FF2B5EF4-FFF2-40B4-BE49-F238E27FC236}">
                  <a16:creationId xmlns:a16="http://schemas.microsoft.com/office/drawing/2014/main" id="{3A92B732-05D6-42FD-8D73-3C659A61329C}"/>
                </a:ext>
              </a:extLst>
            </p:cNvPr>
            <p:cNvSpPr>
              <a:spLocks noChangeArrowheads="1"/>
            </p:cNvSpPr>
            <p:nvPr/>
          </p:nvSpPr>
          <p:spPr bwMode="auto">
            <a:xfrm>
              <a:off x="6400800" y="3200400"/>
              <a:ext cx="621791" cy="380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11283" name="object 19">
              <a:extLst>
                <a:ext uri="{FF2B5EF4-FFF2-40B4-BE49-F238E27FC236}">
                  <a16:creationId xmlns:a16="http://schemas.microsoft.com/office/drawing/2014/main" id="{104DAC03-600B-4193-820F-19AF25F4B646}"/>
                </a:ext>
              </a:extLst>
            </p:cNvPr>
            <p:cNvSpPr>
              <a:spLocks noChangeArrowheads="1"/>
            </p:cNvSpPr>
            <p:nvPr/>
          </p:nvSpPr>
          <p:spPr bwMode="auto">
            <a:xfrm>
              <a:off x="6400800" y="3206114"/>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D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84" name="object 20">
              <a:extLst>
                <a:ext uri="{FF2B5EF4-FFF2-40B4-BE49-F238E27FC236}">
                  <a16:creationId xmlns:a16="http://schemas.microsoft.com/office/drawing/2014/main" id="{5879283E-922C-411D-8FD7-9F0569E6B033}"/>
                </a:ext>
              </a:extLst>
            </p:cNvPr>
            <p:cNvSpPr>
              <a:spLocks noChangeArrowheads="1"/>
            </p:cNvSpPr>
            <p:nvPr/>
          </p:nvSpPr>
          <p:spPr bwMode="auto">
            <a:xfrm>
              <a:off x="7825739" y="3808094"/>
              <a:ext cx="3810" cy="0"/>
            </a:xfrm>
            <a:custGeom>
              <a:avLst/>
              <a:gdLst>
                <a:gd name="T0" fmla="*/ 0 w 3809"/>
                <a:gd name="T1" fmla="*/ 3812 w 3809"/>
                <a:gd name="T2" fmla="*/ 0 60000 65536"/>
                <a:gd name="T3" fmla="*/ 0 60000 65536"/>
                <a:gd name="T4" fmla="*/ 0 w 3809"/>
                <a:gd name="T5" fmla="*/ 3809 w 3809"/>
              </a:gdLst>
              <a:ahLst/>
              <a:cxnLst>
                <a:cxn ang="T2">
                  <a:pos x="T0" y="0"/>
                </a:cxn>
                <a:cxn ang="T3">
                  <a:pos x="T1" y="0"/>
                </a:cxn>
              </a:cxnLst>
              <a:rect l="T4" t="0" r="T5" b="0"/>
              <a:pathLst>
                <a:path w="3809">
                  <a:moveTo>
                    <a:pt x="0" y="0"/>
                  </a:moveTo>
                  <a:lnTo>
                    <a:pt x="3810" y="0"/>
                  </a:lnTo>
                </a:path>
              </a:pathLst>
            </a:custGeom>
            <a:noFill/>
            <a:ln w="3810">
              <a:solidFill>
                <a:srgbClr val="E0DD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85" name="object 21">
              <a:extLst>
                <a:ext uri="{FF2B5EF4-FFF2-40B4-BE49-F238E27FC236}">
                  <a16:creationId xmlns:a16="http://schemas.microsoft.com/office/drawing/2014/main" id="{3EF713AA-42CA-4BE2-BB1F-533457EF079E}"/>
                </a:ext>
              </a:extLst>
            </p:cNvPr>
            <p:cNvSpPr>
              <a:spLocks noChangeArrowheads="1"/>
            </p:cNvSpPr>
            <p:nvPr/>
          </p:nvSpPr>
          <p:spPr bwMode="auto">
            <a:xfrm>
              <a:off x="6648450" y="3204209"/>
              <a:ext cx="1190243" cy="95631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11286" name="object 22">
              <a:extLst>
                <a:ext uri="{FF2B5EF4-FFF2-40B4-BE49-F238E27FC236}">
                  <a16:creationId xmlns:a16="http://schemas.microsoft.com/office/drawing/2014/main" id="{4CC0CC02-C120-4407-9174-8B98BD5F03EC}"/>
                </a:ext>
              </a:extLst>
            </p:cNvPr>
            <p:cNvSpPr>
              <a:spLocks noChangeArrowheads="1"/>
            </p:cNvSpPr>
            <p:nvPr/>
          </p:nvSpPr>
          <p:spPr bwMode="auto">
            <a:xfrm>
              <a:off x="6644640" y="4162425"/>
              <a:ext cx="3810" cy="0"/>
            </a:xfrm>
            <a:custGeom>
              <a:avLst/>
              <a:gdLst>
                <a:gd name="T0" fmla="*/ 0 w 3809"/>
                <a:gd name="T1" fmla="*/ 3812 w 3809"/>
                <a:gd name="T2" fmla="*/ 0 60000 65536"/>
                <a:gd name="T3" fmla="*/ 0 60000 65536"/>
                <a:gd name="T4" fmla="*/ 0 w 3809"/>
                <a:gd name="T5" fmla="*/ 3809 w 3809"/>
              </a:gdLst>
              <a:ahLst/>
              <a:cxnLst>
                <a:cxn ang="T2">
                  <a:pos x="T0" y="0"/>
                </a:cxn>
                <a:cxn ang="T3">
                  <a:pos x="T1" y="0"/>
                </a:cxn>
              </a:cxnLst>
              <a:rect l="T4" t="0" r="T5" b="0"/>
              <a:pathLst>
                <a:path w="3809">
                  <a:moveTo>
                    <a:pt x="0" y="0"/>
                  </a:moveTo>
                  <a:lnTo>
                    <a:pt x="3810" y="0"/>
                  </a:lnTo>
                </a:path>
              </a:pathLst>
            </a:custGeom>
            <a:noFill/>
            <a:ln w="3810">
              <a:solidFill>
                <a:srgbClr val="FD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87" name="object 23">
              <a:extLst>
                <a:ext uri="{FF2B5EF4-FFF2-40B4-BE49-F238E27FC236}">
                  <a16:creationId xmlns:a16="http://schemas.microsoft.com/office/drawing/2014/main" id="{DC607802-0CCF-445D-94F6-1D6C7E748551}"/>
                </a:ext>
              </a:extLst>
            </p:cNvPr>
            <p:cNvSpPr>
              <a:spLocks noChangeArrowheads="1"/>
            </p:cNvSpPr>
            <p:nvPr/>
          </p:nvSpPr>
          <p:spPr bwMode="auto">
            <a:xfrm>
              <a:off x="6400800" y="4160519"/>
              <a:ext cx="1383030" cy="154686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11288" name="object 24">
              <a:extLst>
                <a:ext uri="{FF2B5EF4-FFF2-40B4-BE49-F238E27FC236}">
                  <a16:creationId xmlns:a16="http://schemas.microsoft.com/office/drawing/2014/main" id="{B1D9166A-A827-46C1-A128-E6AFD6FF89F4}"/>
                </a:ext>
              </a:extLst>
            </p:cNvPr>
            <p:cNvSpPr>
              <a:spLocks noChangeArrowheads="1"/>
            </p:cNvSpPr>
            <p:nvPr/>
          </p:nvSpPr>
          <p:spPr bwMode="auto">
            <a:xfrm>
              <a:off x="6400800" y="5393054"/>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EFDF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89" name="object 25">
              <a:extLst>
                <a:ext uri="{FF2B5EF4-FFF2-40B4-BE49-F238E27FC236}">
                  <a16:creationId xmlns:a16="http://schemas.microsoft.com/office/drawing/2014/main" id="{65ADA425-F0CA-4AAD-991B-DC8DA8162812}"/>
                </a:ext>
              </a:extLst>
            </p:cNvPr>
            <p:cNvSpPr>
              <a:spLocks noChangeArrowheads="1"/>
            </p:cNvSpPr>
            <p:nvPr/>
          </p:nvSpPr>
          <p:spPr bwMode="auto">
            <a:xfrm>
              <a:off x="7075169" y="5707379"/>
              <a:ext cx="353568" cy="762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grpSp>
      <p:sp>
        <p:nvSpPr>
          <p:cNvPr id="11277" name="object 26">
            <a:extLst>
              <a:ext uri="{FF2B5EF4-FFF2-40B4-BE49-F238E27FC236}">
                <a16:creationId xmlns:a16="http://schemas.microsoft.com/office/drawing/2014/main" id="{CB66371B-9283-47C7-9732-AB8DF6C35F26}"/>
              </a:ext>
            </a:extLst>
          </p:cNvPr>
          <p:cNvSpPr>
            <a:spLocks noChangeArrowheads="1"/>
          </p:cNvSpPr>
          <p:nvPr/>
        </p:nvSpPr>
        <p:spPr bwMode="auto">
          <a:xfrm>
            <a:off x="4572001" y="3933826"/>
            <a:ext cx="2632075" cy="201613"/>
          </a:xfrm>
          <a:custGeom>
            <a:avLst/>
            <a:gdLst>
              <a:gd name="T0" fmla="*/ 2235129 w 2895600"/>
              <a:gd name="T1" fmla="*/ 118542 h 228600"/>
              <a:gd name="T2" fmla="*/ 2235129 w 2895600"/>
              <a:gd name="T3" fmla="*/ 59270 h 228600"/>
              <a:gd name="T4" fmla="*/ 0 w 2895600"/>
              <a:gd name="T5" fmla="*/ 59270 h 228600"/>
              <a:gd name="T6" fmla="*/ 0 w 2895600"/>
              <a:gd name="T7" fmla="*/ 118542 h 228600"/>
              <a:gd name="T8" fmla="*/ 2235129 w 2895600"/>
              <a:gd name="T9" fmla="*/ 118542 h 228600"/>
              <a:gd name="T10" fmla="*/ 2392533 w 2895600"/>
              <a:gd name="T11" fmla="*/ 88906 h 228600"/>
              <a:gd name="T12" fmla="*/ 2203649 w 2895600"/>
              <a:gd name="T13" fmla="*/ 0 h 228600"/>
              <a:gd name="T14" fmla="*/ 2203649 w 2895600"/>
              <a:gd name="T15" fmla="*/ 59270 h 228600"/>
              <a:gd name="T16" fmla="*/ 2235129 w 2895600"/>
              <a:gd name="T17" fmla="*/ 59270 h 228600"/>
              <a:gd name="T18" fmla="*/ 2235129 w 2895600"/>
              <a:gd name="T19" fmla="*/ 162994 h 228600"/>
              <a:gd name="T20" fmla="*/ 2392533 w 2895600"/>
              <a:gd name="T21" fmla="*/ 88906 h 228600"/>
              <a:gd name="T22" fmla="*/ 2235129 w 2895600"/>
              <a:gd name="T23" fmla="*/ 162994 h 228600"/>
              <a:gd name="T24" fmla="*/ 2235129 w 2895600"/>
              <a:gd name="T25" fmla="*/ 118542 h 228600"/>
              <a:gd name="T26" fmla="*/ 2203649 w 2895600"/>
              <a:gd name="T27" fmla="*/ 118542 h 228600"/>
              <a:gd name="T28" fmla="*/ 2203649 w 2895600"/>
              <a:gd name="T29" fmla="*/ 177812 h 228600"/>
              <a:gd name="T30" fmla="*/ 2235129 w 2895600"/>
              <a:gd name="T31" fmla="*/ 162994 h 228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95600"/>
              <a:gd name="T49" fmla="*/ 0 h 228600"/>
              <a:gd name="T50" fmla="*/ 2895600 w 2895600"/>
              <a:gd name="T51" fmla="*/ 228600 h 228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95600" h="228600">
                <a:moveTo>
                  <a:pt x="2705100" y="152400"/>
                </a:moveTo>
                <a:lnTo>
                  <a:pt x="2705100" y="76200"/>
                </a:lnTo>
                <a:lnTo>
                  <a:pt x="0" y="76200"/>
                </a:lnTo>
                <a:lnTo>
                  <a:pt x="0" y="152400"/>
                </a:lnTo>
                <a:lnTo>
                  <a:pt x="2705100" y="152400"/>
                </a:lnTo>
                <a:close/>
              </a:path>
              <a:path w="2895600" h="228600">
                <a:moveTo>
                  <a:pt x="2895600" y="114300"/>
                </a:moveTo>
                <a:lnTo>
                  <a:pt x="2667000" y="0"/>
                </a:lnTo>
                <a:lnTo>
                  <a:pt x="2667000" y="76200"/>
                </a:lnTo>
                <a:lnTo>
                  <a:pt x="2705100" y="76200"/>
                </a:lnTo>
                <a:lnTo>
                  <a:pt x="2705100" y="209550"/>
                </a:lnTo>
                <a:lnTo>
                  <a:pt x="2895600" y="114300"/>
                </a:lnTo>
                <a:close/>
              </a:path>
              <a:path w="2895600" h="228600">
                <a:moveTo>
                  <a:pt x="2705100" y="209550"/>
                </a:moveTo>
                <a:lnTo>
                  <a:pt x="2705100" y="152400"/>
                </a:lnTo>
                <a:lnTo>
                  <a:pt x="2667000" y="152400"/>
                </a:lnTo>
                <a:lnTo>
                  <a:pt x="2667000" y="228600"/>
                </a:lnTo>
                <a:lnTo>
                  <a:pt x="2705100" y="209550"/>
                </a:lnTo>
                <a:close/>
              </a:path>
            </a:pathLst>
          </a:cu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27" name="object 27">
            <a:extLst>
              <a:ext uri="{FF2B5EF4-FFF2-40B4-BE49-F238E27FC236}">
                <a16:creationId xmlns:a16="http://schemas.microsoft.com/office/drawing/2014/main" id="{D91DE0CF-7C94-41A2-AA51-8D0F6D029FC9}"/>
              </a:ext>
            </a:extLst>
          </p:cNvPr>
          <p:cNvSpPr txBox="1"/>
          <p:nvPr/>
        </p:nvSpPr>
        <p:spPr>
          <a:xfrm>
            <a:off x="4851401" y="3722688"/>
            <a:ext cx="1933575" cy="227012"/>
          </a:xfrm>
          <a:prstGeom prst="rect">
            <a:avLst/>
          </a:prstGeom>
        </p:spPr>
        <p:txBody>
          <a:bodyPr lIns="0" tIns="11397" rIns="0" bIns="0">
            <a:spAutoFit/>
          </a:bodyPr>
          <a:lstStyle/>
          <a:p>
            <a:pPr marL="11397">
              <a:spcBef>
                <a:spcPts val="90"/>
              </a:spcBef>
              <a:defRPr/>
            </a:pPr>
            <a:r>
              <a:rPr sz="1400" b="1" spc="-4" dirty="0">
                <a:solidFill>
                  <a:srgbClr val="0000CC"/>
                </a:solidFill>
                <a:latin typeface="Arial"/>
                <a:cs typeface="Arial"/>
              </a:rPr>
              <a:t>Palm-top Wireless</a:t>
            </a:r>
            <a:r>
              <a:rPr sz="1400" b="1" spc="-40" dirty="0">
                <a:solidFill>
                  <a:srgbClr val="0000CC"/>
                </a:solidFill>
                <a:latin typeface="Arial"/>
                <a:cs typeface="Arial"/>
              </a:rPr>
              <a:t> </a:t>
            </a:r>
            <a:r>
              <a:rPr sz="1400" b="1" spc="-4" dirty="0">
                <a:solidFill>
                  <a:srgbClr val="0000CC"/>
                </a:solidFill>
                <a:latin typeface="Arial"/>
                <a:cs typeface="Arial"/>
              </a:rPr>
              <a:t>PC</a:t>
            </a:r>
            <a:endParaRPr sz="1400">
              <a:latin typeface="Arial"/>
              <a:cs typeface="Arial"/>
            </a:endParaRPr>
          </a:p>
        </p:txBody>
      </p:sp>
      <p:sp>
        <p:nvSpPr>
          <p:cNvPr id="28" name="object 28">
            <a:extLst>
              <a:ext uri="{FF2B5EF4-FFF2-40B4-BE49-F238E27FC236}">
                <a16:creationId xmlns:a16="http://schemas.microsoft.com/office/drawing/2014/main" id="{8C04B594-C47B-4339-A139-D2791CFE8E9D}"/>
              </a:ext>
            </a:extLst>
          </p:cNvPr>
          <p:cNvSpPr txBox="1"/>
          <p:nvPr/>
        </p:nvSpPr>
        <p:spPr>
          <a:xfrm>
            <a:off x="2008189" y="5983289"/>
            <a:ext cx="8105775" cy="255587"/>
          </a:xfrm>
          <a:prstGeom prst="rect">
            <a:avLst/>
          </a:prstGeom>
          <a:solidFill>
            <a:srgbClr val="FFFFCC"/>
          </a:solidFill>
          <a:ln w="19050">
            <a:solidFill>
              <a:srgbClr val="000000"/>
            </a:solidFill>
          </a:ln>
        </p:spPr>
        <p:txBody>
          <a:bodyPr lIns="0" tIns="7978" rIns="0" bIns="0">
            <a:spAutoFit/>
          </a:bodyPr>
          <a:lstStyle/>
          <a:p>
            <a:pPr marL="45588">
              <a:spcBef>
                <a:spcPts val="63"/>
              </a:spcBef>
              <a:defRPr/>
            </a:pPr>
            <a:r>
              <a:rPr sz="1600" b="1" dirty="0">
                <a:solidFill>
                  <a:srgbClr val="0000FF"/>
                </a:solidFill>
                <a:latin typeface="Arial"/>
                <a:cs typeface="Arial"/>
              </a:rPr>
              <a:t>The only </a:t>
            </a:r>
            <a:r>
              <a:rPr sz="1600" b="1" spc="-4" dirty="0">
                <a:solidFill>
                  <a:srgbClr val="0000FF"/>
                </a:solidFill>
                <a:latin typeface="Arial"/>
                <a:cs typeface="Arial"/>
              </a:rPr>
              <a:t>solution </a:t>
            </a:r>
            <a:r>
              <a:rPr sz="1600" b="1" dirty="0">
                <a:solidFill>
                  <a:srgbClr val="0000FF"/>
                </a:solidFill>
                <a:latin typeface="Arial"/>
                <a:cs typeface="Arial"/>
              </a:rPr>
              <a:t>is </a:t>
            </a:r>
            <a:r>
              <a:rPr sz="1600" b="1" spc="-4" dirty="0">
                <a:solidFill>
                  <a:srgbClr val="0000FF"/>
                </a:solidFill>
                <a:latin typeface="Arial"/>
                <a:cs typeface="Arial"/>
              </a:rPr>
              <a:t>to </a:t>
            </a:r>
            <a:r>
              <a:rPr sz="1600" b="1" dirty="0">
                <a:solidFill>
                  <a:srgbClr val="0000FF"/>
                </a:solidFill>
                <a:latin typeface="Arial"/>
                <a:cs typeface="Arial"/>
              </a:rPr>
              <a:t>pack </a:t>
            </a:r>
            <a:r>
              <a:rPr sz="1600" b="1" spc="-4" dirty="0">
                <a:solidFill>
                  <a:srgbClr val="0000FF"/>
                </a:solidFill>
                <a:latin typeface="Arial"/>
                <a:cs typeface="Arial"/>
              </a:rPr>
              <a:t>many </a:t>
            </a:r>
            <a:r>
              <a:rPr sz="1600" b="1" dirty="0">
                <a:solidFill>
                  <a:srgbClr val="FF3300"/>
                </a:solidFill>
                <a:latin typeface="Arial"/>
                <a:cs typeface="Arial"/>
              </a:rPr>
              <a:t>miniature </a:t>
            </a:r>
            <a:r>
              <a:rPr sz="1600" b="1" dirty="0">
                <a:solidFill>
                  <a:srgbClr val="0000FF"/>
                </a:solidFill>
                <a:latin typeface="Arial"/>
                <a:cs typeface="Arial"/>
              </a:rPr>
              <a:t>function </a:t>
            </a:r>
            <a:r>
              <a:rPr sz="1600" b="1" spc="-4" dirty="0">
                <a:solidFill>
                  <a:srgbClr val="0000FF"/>
                </a:solidFill>
                <a:latin typeface="Arial"/>
                <a:cs typeface="Arial"/>
              </a:rPr>
              <a:t>components </a:t>
            </a:r>
            <a:r>
              <a:rPr sz="1600" b="1" dirty="0">
                <a:solidFill>
                  <a:srgbClr val="0000FF"/>
                </a:solidFill>
                <a:latin typeface="Arial"/>
                <a:cs typeface="Arial"/>
              </a:rPr>
              <a:t>into the</a:t>
            </a:r>
            <a:r>
              <a:rPr sz="1600" b="1" spc="-76" dirty="0">
                <a:solidFill>
                  <a:srgbClr val="0000FF"/>
                </a:solidFill>
                <a:latin typeface="Arial"/>
                <a:cs typeface="Arial"/>
              </a:rPr>
              <a:t> </a:t>
            </a:r>
            <a:r>
              <a:rPr sz="1600" b="1" dirty="0">
                <a:solidFill>
                  <a:srgbClr val="0000FF"/>
                </a:solidFill>
                <a:latin typeface="Arial"/>
                <a:cs typeface="Arial"/>
              </a:rPr>
              <a:t>device</a:t>
            </a:r>
            <a:endParaRPr sz="1600">
              <a:latin typeface="Arial"/>
              <a:cs typeface="Arial"/>
            </a:endParaRPr>
          </a:p>
        </p:txBody>
      </p:sp>
      <p:sp>
        <p:nvSpPr>
          <p:cNvPr id="11280" name="object 29">
            <a:extLst>
              <a:ext uri="{FF2B5EF4-FFF2-40B4-BE49-F238E27FC236}">
                <a16:creationId xmlns:a16="http://schemas.microsoft.com/office/drawing/2014/main" id="{1B3D531B-C8C2-487E-896A-5255B8FBF168}"/>
              </a:ext>
            </a:extLst>
          </p:cNvPr>
          <p:cNvSpPr>
            <a:spLocks noChangeArrowheads="1"/>
          </p:cNvSpPr>
          <p:nvPr/>
        </p:nvSpPr>
        <p:spPr bwMode="auto">
          <a:xfrm>
            <a:off x="4953000" y="5638800"/>
            <a:ext cx="909638" cy="376238"/>
          </a:xfrm>
          <a:custGeom>
            <a:avLst/>
            <a:gdLst>
              <a:gd name="T0" fmla="*/ 0 w 1000760"/>
              <a:gd name="T1" fmla="*/ 0 h 426084"/>
              <a:gd name="T2" fmla="*/ 1000760 w 1000760"/>
              <a:gd name="T3" fmla="*/ 426084 h 426084"/>
            </a:gdLst>
            <a:ahLst/>
            <a:cxnLst/>
            <a:rect l="T0" t="T1" r="T2" b="T3"/>
            <a:pathLst>
              <a:path w="1000760" h="426084">
                <a:moveTo>
                  <a:pt x="850479" y="106243"/>
                </a:moveTo>
                <a:lnTo>
                  <a:pt x="830224" y="53073"/>
                </a:lnTo>
                <a:lnTo>
                  <a:pt x="0" y="372617"/>
                </a:lnTo>
                <a:lnTo>
                  <a:pt x="19811" y="425958"/>
                </a:lnTo>
                <a:lnTo>
                  <a:pt x="850479" y="106243"/>
                </a:lnTo>
                <a:close/>
              </a:path>
              <a:path w="1000760" h="426084">
                <a:moveTo>
                  <a:pt x="1000505" y="18287"/>
                </a:moveTo>
                <a:lnTo>
                  <a:pt x="810005" y="0"/>
                </a:lnTo>
                <a:lnTo>
                  <a:pt x="830224" y="53073"/>
                </a:lnTo>
                <a:lnTo>
                  <a:pt x="857250" y="42672"/>
                </a:lnTo>
                <a:lnTo>
                  <a:pt x="877061" y="96012"/>
                </a:lnTo>
                <a:lnTo>
                  <a:pt x="877061" y="153350"/>
                </a:lnTo>
                <a:lnTo>
                  <a:pt x="1000505" y="18287"/>
                </a:lnTo>
                <a:close/>
              </a:path>
              <a:path w="1000760" h="426084">
                <a:moveTo>
                  <a:pt x="877061" y="96012"/>
                </a:moveTo>
                <a:lnTo>
                  <a:pt x="857250" y="42672"/>
                </a:lnTo>
                <a:lnTo>
                  <a:pt x="830224" y="53073"/>
                </a:lnTo>
                <a:lnTo>
                  <a:pt x="850479" y="106243"/>
                </a:lnTo>
                <a:lnTo>
                  <a:pt x="877061" y="96012"/>
                </a:lnTo>
                <a:close/>
              </a:path>
              <a:path w="1000760" h="426084">
                <a:moveTo>
                  <a:pt x="877061" y="153350"/>
                </a:moveTo>
                <a:lnTo>
                  <a:pt x="877061" y="96012"/>
                </a:lnTo>
                <a:lnTo>
                  <a:pt x="850479" y="106243"/>
                </a:lnTo>
                <a:lnTo>
                  <a:pt x="870965" y="160019"/>
                </a:lnTo>
                <a:lnTo>
                  <a:pt x="877061" y="153350"/>
                </a:lnTo>
                <a:close/>
              </a:path>
            </a:pathLst>
          </a:custGeom>
          <a:solidFill>
            <a:srgbClr val="FFFF99"/>
          </a:solidFill>
          <a:ln w="9525">
            <a:solidFill>
              <a:schemeClr val="tx1"/>
            </a:solidFill>
            <a:miter lim="800000"/>
            <a:headEnd/>
            <a:tailEnd/>
          </a:ln>
        </p:spPr>
        <p:txBody>
          <a:bodyPr lIns="0" tIns="0" rIns="0" bIns="0"/>
          <a:lstStyle/>
          <a:p>
            <a:pPr eaLnBrk="1" hangingPunct="1">
              <a:defRPr/>
            </a:pPr>
            <a:endParaRPr lang="en-US" dirty="0">
              <a:ln>
                <a:solidFill>
                  <a:schemeClr val="tx1"/>
                </a:solidFill>
              </a:ln>
              <a:solidFill>
                <a:srgbClr val="CC0000"/>
              </a:solidFill>
              <a:latin typeface="Calibri" pitchFamily="34" charset="0"/>
            </a:endParaRPr>
          </a:p>
        </p:txBody>
      </p:sp>
      <p:sp>
        <p:nvSpPr>
          <p:cNvPr id="2" name="Footer Placeholder 1">
            <a:extLst>
              <a:ext uri="{FF2B5EF4-FFF2-40B4-BE49-F238E27FC236}">
                <a16:creationId xmlns:a16="http://schemas.microsoft.com/office/drawing/2014/main" id="{623B2539-46F2-42AF-9171-1AB2E709A733}"/>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7F582DE-478F-4F38-A7AB-C3BF03F26666}"/>
              </a:ext>
            </a:extLst>
          </p:cNvPr>
          <p:cNvSpPr txBox="1">
            <a:spLocks noGrp="1"/>
          </p:cNvSpPr>
          <p:nvPr>
            <p:ph type="title"/>
          </p:nvPr>
        </p:nvSpPr>
        <p:spPr>
          <a:xfrm>
            <a:off x="2971800" y="609601"/>
            <a:ext cx="6858000" cy="627063"/>
          </a:xfrm>
        </p:spPr>
        <p:txBody>
          <a:bodyPr vert="horz" lIns="0" tIns="11397" rIns="0" bIns="0" rtlCol="0" anchor="ctr">
            <a:spAutoFit/>
          </a:bodyPr>
          <a:lstStyle/>
          <a:p>
            <a:pPr marL="11397">
              <a:spcBef>
                <a:spcPts val="90"/>
              </a:spcBef>
              <a:defRPr/>
            </a:pPr>
            <a:r>
              <a:rPr spc="-4" dirty="0">
                <a:solidFill>
                  <a:srgbClr val="FF3300"/>
                </a:solidFill>
                <a:latin typeface="Times New Roman" pitchFamily="18" charset="0"/>
                <a:cs typeface="Times New Roman" pitchFamily="18" charset="0"/>
              </a:rPr>
              <a:t>Components </a:t>
            </a:r>
            <a:r>
              <a:rPr dirty="0">
                <a:solidFill>
                  <a:srgbClr val="FF3300"/>
                </a:solidFill>
                <a:latin typeface="Times New Roman" pitchFamily="18" charset="0"/>
                <a:cs typeface="Times New Roman" pitchFamily="18" charset="0"/>
              </a:rPr>
              <a:t>of</a:t>
            </a:r>
            <a:r>
              <a:rPr spc="-81" dirty="0">
                <a:solidFill>
                  <a:srgbClr val="FF3300"/>
                </a:solidFill>
                <a:latin typeface="Times New Roman" pitchFamily="18" charset="0"/>
                <a:cs typeface="Times New Roman" pitchFamily="18" charset="0"/>
              </a:rPr>
              <a:t> </a:t>
            </a:r>
            <a:r>
              <a:rPr dirty="0">
                <a:solidFill>
                  <a:srgbClr val="FF3300"/>
                </a:solidFill>
                <a:latin typeface="Times New Roman" pitchFamily="18" charset="0"/>
                <a:cs typeface="Times New Roman" pitchFamily="18" charset="0"/>
              </a:rPr>
              <a:t>Microsystems</a:t>
            </a:r>
          </a:p>
        </p:txBody>
      </p:sp>
      <p:grpSp>
        <p:nvGrpSpPr>
          <p:cNvPr id="12291" name="object 3">
            <a:extLst>
              <a:ext uri="{FF2B5EF4-FFF2-40B4-BE49-F238E27FC236}">
                <a16:creationId xmlns:a16="http://schemas.microsoft.com/office/drawing/2014/main" id="{78E403FC-B5A5-4807-BE42-97A391E66EDA}"/>
              </a:ext>
            </a:extLst>
          </p:cNvPr>
          <p:cNvGrpSpPr>
            <a:grpSpLocks/>
          </p:cNvGrpSpPr>
          <p:nvPr/>
        </p:nvGrpSpPr>
        <p:grpSpPr bwMode="auto">
          <a:xfrm>
            <a:off x="4065588" y="1698625"/>
            <a:ext cx="4083050" cy="4122738"/>
            <a:chOff x="2795233" y="1925452"/>
            <a:chExt cx="4492625" cy="4672965"/>
          </a:xfrm>
        </p:grpSpPr>
        <p:sp>
          <p:nvSpPr>
            <p:cNvPr id="12309" name="object 4">
              <a:extLst>
                <a:ext uri="{FF2B5EF4-FFF2-40B4-BE49-F238E27FC236}">
                  <a16:creationId xmlns:a16="http://schemas.microsoft.com/office/drawing/2014/main" id="{2EA36709-4BFF-44C5-868B-101C21686232}"/>
                </a:ext>
              </a:extLst>
            </p:cNvPr>
            <p:cNvSpPr>
              <a:spLocks noChangeArrowheads="1"/>
            </p:cNvSpPr>
            <p:nvPr/>
          </p:nvSpPr>
          <p:spPr bwMode="auto">
            <a:xfrm>
              <a:off x="4204729" y="1936247"/>
              <a:ext cx="1673225" cy="591820"/>
            </a:xfrm>
            <a:custGeom>
              <a:avLst/>
              <a:gdLst>
                <a:gd name="T0" fmla="*/ 768107 w 1673225"/>
                <a:gd name="T1" fmla="*/ 590322 h 591819"/>
                <a:gd name="T2" fmla="*/ 635723 w 1673225"/>
                <a:gd name="T3" fmla="*/ 582699 h 591819"/>
                <a:gd name="T4" fmla="*/ 511143 w 1673225"/>
                <a:gd name="T5" fmla="*/ 568040 h 591819"/>
                <a:gd name="T6" fmla="*/ 396095 w 1673225"/>
                <a:gd name="T7" fmla="*/ 546958 h 591819"/>
                <a:gd name="T8" fmla="*/ 292308 w 1673225"/>
                <a:gd name="T9" fmla="*/ 520065 h 591819"/>
                <a:gd name="T10" fmla="*/ 201510 w 1673225"/>
                <a:gd name="T11" fmla="*/ 487972 h 591819"/>
                <a:gd name="T12" fmla="*/ 125430 w 1673225"/>
                <a:gd name="T13" fmla="*/ 451294 h 591819"/>
                <a:gd name="T14" fmla="*/ 24334 w 1673225"/>
                <a:gd name="T15" fmla="*/ 366629 h 591819"/>
                <a:gd name="T16" fmla="*/ 0 w 1673225"/>
                <a:gd name="T17" fmla="*/ 295645 h 591819"/>
                <a:gd name="T18" fmla="*/ 24334 w 1673225"/>
                <a:gd name="T19" fmla="*/ 224667 h 591819"/>
                <a:gd name="T20" fmla="*/ 125430 w 1673225"/>
                <a:gd name="T21" fmla="*/ 140006 h 591819"/>
                <a:gd name="T22" fmla="*/ 201510 w 1673225"/>
                <a:gd name="T23" fmla="*/ 103329 h 591819"/>
                <a:gd name="T24" fmla="*/ 292308 w 1673225"/>
                <a:gd name="T25" fmla="*/ 71238 h 591819"/>
                <a:gd name="T26" fmla="*/ 396095 w 1673225"/>
                <a:gd name="T27" fmla="*/ 44345 h 591819"/>
                <a:gd name="T28" fmla="*/ 511143 w 1673225"/>
                <a:gd name="T29" fmla="*/ 23263 h 591819"/>
                <a:gd name="T30" fmla="*/ 635723 w 1673225"/>
                <a:gd name="T31" fmla="*/ 8604 h 591819"/>
                <a:gd name="T32" fmla="*/ 768107 w 1673225"/>
                <a:gd name="T33" fmla="*/ 981 h 591819"/>
                <a:gd name="T34" fmla="*/ 905259 w 1673225"/>
                <a:gd name="T35" fmla="*/ 981 h 591819"/>
                <a:gd name="T36" fmla="*/ 1037601 w 1673225"/>
                <a:gd name="T37" fmla="*/ 8604 h 591819"/>
                <a:gd name="T38" fmla="*/ 1162108 w 1673225"/>
                <a:gd name="T39" fmla="*/ 23263 h 591819"/>
                <a:gd name="T40" fmla="*/ 1277059 w 1673225"/>
                <a:gd name="T41" fmla="*/ 44345 h 591819"/>
                <a:gd name="T42" fmla="*/ 1380735 w 1673225"/>
                <a:gd name="T43" fmla="*/ 71238 h 591819"/>
                <a:gd name="T44" fmla="*/ 1471417 w 1673225"/>
                <a:gd name="T45" fmla="*/ 103329 h 591819"/>
                <a:gd name="T46" fmla="*/ 1547387 w 1673225"/>
                <a:gd name="T47" fmla="*/ 140006 h 591819"/>
                <a:gd name="T48" fmla="*/ 1648312 w 1673225"/>
                <a:gd name="T49" fmla="*/ 224667 h 591819"/>
                <a:gd name="T50" fmla="*/ 1672599 w 1673225"/>
                <a:gd name="T51" fmla="*/ 295645 h 591819"/>
                <a:gd name="T52" fmla="*/ 1648312 w 1673225"/>
                <a:gd name="T53" fmla="*/ 366629 h 591819"/>
                <a:gd name="T54" fmla="*/ 1547387 w 1673225"/>
                <a:gd name="T55" fmla="*/ 451294 h 591819"/>
                <a:gd name="T56" fmla="*/ 1471417 w 1673225"/>
                <a:gd name="T57" fmla="*/ 487972 h 591819"/>
                <a:gd name="T58" fmla="*/ 1380735 w 1673225"/>
                <a:gd name="T59" fmla="*/ 520065 h 591819"/>
                <a:gd name="T60" fmla="*/ 1277059 w 1673225"/>
                <a:gd name="T61" fmla="*/ 546958 h 591819"/>
                <a:gd name="T62" fmla="*/ 1162108 w 1673225"/>
                <a:gd name="T63" fmla="*/ 568040 h 591819"/>
                <a:gd name="T64" fmla="*/ 1037601 w 1673225"/>
                <a:gd name="T65" fmla="*/ 582699 h 591819"/>
                <a:gd name="T66" fmla="*/ 905259 w 1673225"/>
                <a:gd name="T67" fmla="*/ 590322 h 5918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3225"/>
                <a:gd name="T103" fmla="*/ 0 h 591819"/>
                <a:gd name="T104" fmla="*/ 1673225 w 1673225"/>
                <a:gd name="T105" fmla="*/ 591819 h 5918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3225" h="591819">
                  <a:moveTo>
                    <a:pt x="836686" y="591302"/>
                  </a:moveTo>
                  <a:lnTo>
                    <a:pt x="768107" y="590320"/>
                  </a:lnTo>
                  <a:lnTo>
                    <a:pt x="701047" y="587427"/>
                  </a:lnTo>
                  <a:lnTo>
                    <a:pt x="635723" y="582697"/>
                  </a:lnTo>
                  <a:lnTo>
                    <a:pt x="572349" y="576209"/>
                  </a:lnTo>
                  <a:lnTo>
                    <a:pt x="511143" y="568038"/>
                  </a:lnTo>
                  <a:lnTo>
                    <a:pt x="452319" y="558262"/>
                  </a:lnTo>
                  <a:lnTo>
                    <a:pt x="396095" y="546956"/>
                  </a:lnTo>
                  <a:lnTo>
                    <a:pt x="342686" y="534197"/>
                  </a:lnTo>
                  <a:lnTo>
                    <a:pt x="292308" y="520063"/>
                  </a:lnTo>
                  <a:lnTo>
                    <a:pt x="245177" y="504628"/>
                  </a:lnTo>
                  <a:lnTo>
                    <a:pt x="201510" y="487970"/>
                  </a:lnTo>
                  <a:lnTo>
                    <a:pt x="161522" y="470166"/>
                  </a:lnTo>
                  <a:lnTo>
                    <a:pt x="125430" y="451292"/>
                  </a:lnTo>
                  <a:lnTo>
                    <a:pt x="65795" y="410640"/>
                  </a:lnTo>
                  <a:lnTo>
                    <a:pt x="24334" y="366627"/>
                  </a:lnTo>
                  <a:lnTo>
                    <a:pt x="2775" y="319865"/>
                  </a:lnTo>
                  <a:lnTo>
                    <a:pt x="0" y="295645"/>
                  </a:lnTo>
                  <a:lnTo>
                    <a:pt x="2775" y="271426"/>
                  </a:lnTo>
                  <a:lnTo>
                    <a:pt x="24334" y="224667"/>
                  </a:lnTo>
                  <a:lnTo>
                    <a:pt x="65795" y="180656"/>
                  </a:lnTo>
                  <a:lnTo>
                    <a:pt x="125430" y="140006"/>
                  </a:lnTo>
                  <a:lnTo>
                    <a:pt x="161522" y="121132"/>
                  </a:lnTo>
                  <a:lnTo>
                    <a:pt x="201510" y="103329"/>
                  </a:lnTo>
                  <a:lnTo>
                    <a:pt x="245177" y="86672"/>
                  </a:lnTo>
                  <a:lnTo>
                    <a:pt x="292308" y="71238"/>
                  </a:lnTo>
                  <a:lnTo>
                    <a:pt x="342686" y="57103"/>
                  </a:lnTo>
                  <a:lnTo>
                    <a:pt x="396095" y="44345"/>
                  </a:lnTo>
                  <a:lnTo>
                    <a:pt x="452319" y="33039"/>
                  </a:lnTo>
                  <a:lnTo>
                    <a:pt x="511143" y="23263"/>
                  </a:lnTo>
                  <a:lnTo>
                    <a:pt x="572349" y="15092"/>
                  </a:lnTo>
                  <a:lnTo>
                    <a:pt x="635723" y="8604"/>
                  </a:lnTo>
                  <a:lnTo>
                    <a:pt x="701047" y="3875"/>
                  </a:lnTo>
                  <a:lnTo>
                    <a:pt x="768107" y="981"/>
                  </a:lnTo>
                  <a:lnTo>
                    <a:pt x="836686" y="0"/>
                  </a:lnTo>
                  <a:lnTo>
                    <a:pt x="905259" y="981"/>
                  </a:lnTo>
                  <a:lnTo>
                    <a:pt x="972302" y="3875"/>
                  </a:lnTo>
                  <a:lnTo>
                    <a:pt x="1037601" y="8604"/>
                  </a:lnTo>
                  <a:lnTo>
                    <a:pt x="1100942" y="15092"/>
                  </a:lnTo>
                  <a:lnTo>
                    <a:pt x="1162108" y="23263"/>
                  </a:lnTo>
                  <a:lnTo>
                    <a:pt x="1220885" y="33039"/>
                  </a:lnTo>
                  <a:lnTo>
                    <a:pt x="1277059" y="44345"/>
                  </a:lnTo>
                  <a:lnTo>
                    <a:pt x="1330413" y="57103"/>
                  </a:lnTo>
                  <a:lnTo>
                    <a:pt x="1380735" y="71238"/>
                  </a:lnTo>
                  <a:lnTo>
                    <a:pt x="1427807" y="86672"/>
                  </a:lnTo>
                  <a:lnTo>
                    <a:pt x="1471417" y="103329"/>
                  </a:lnTo>
                  <a:lnTo>
                    <a:pt x="1511348" y="121132"/>
                  </a:lnTo>
                  <a:lnTo>
                    <a:pt x="1547387" y="140006"/>
                  </a:lnTo>
                  <a:lnTo>
                    <a:pt x="1606924" y="180656"/>
                  </a:lnTo>
                  <a:lnTo>
                    <a:pt x="1648312" y="224667"/>
                  </a:lnTo>
                  <a:lnTo>
                    <a:pt x="1669829" y="271426"/>
                  </a:lnTo>
                  <a:lnTo>
                    <a:pt x="1672599" y="295645"/>
                  </a:lnTo>
                  <a:lnTo>
                    <a:pt x="1669829" y="319865"/>
                  </a:lnTo>
                  <a:lnTo>
                    <a:pt x="1648312" y="366627"/>
                  </a:lnTo>
                  <a:lnTo>
                    <a:pt x="1606924" y="410640"/>
                  </a:lnTo>
                  <a:lnTo>
                    <a:pt x="1547387" y="451292"/>
                  </a:lnTo>
                  <a:lnTo>
                    <a:pt x="1511348" y="470166"/>
                  </a:lnTo>
                  <a:lnTo>
                    <a:pt x="1471417" y="487970"/>
                  </a:lnTo>
                  <a:lnTo>
                    <a:pt x="1427807" y="504628"/>
                  </a:lnTo>
                  <a:lnTo>
                    <a:pt x="1380735" y="520063"/>
                  </a:lnTo>
                  <a:lnTo>
                    <a:pt x="1330413" y="534197"/>
                  </a:lnTo>
                  <a:lnTo>
                    <a:pt x="1277059" y="546956"/>
                  </a:lnTo>
                  <a:lnTo>
                    <a:pt x="1220885" y="558262"/>
                  </a:lnTo>
                  <a:lnTo>
                    <a:pt x="1162108" y="568038"/>
                  </a:lnTo>
                  <a:lnTo>
                    <a:pt x="1100942" y="576209"/>
                  </a:lnTo>
                  <a:lnTo>
                    <a:pt x="1037601" y="582697"/>
                  </a:lnTo>
                  <a:lnTo>
                    <a:pt x="972302" y="587427"/>
                  </a:lnTo>
                  <a:lnTo>
                    <a:pt x="905259" y="590320"/>
                  </a:lnTo>
                  <a:lnTo>
                    <a:pt x="836686" y="59130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2310" name="object 5">
              <a:extLst>
                <a:ext uri="{FF2B5EF4-FFF2-40B4-BE49-F238E27FC236}">
                  <a16:creationId xmlns:a16="http://schemas.microsoft.com/office/drawing/2014/main" id="{E7C73B11-ADC9-402E-89F1-F020A06EF130}"/>
                </a:ext>
              </a:extLst>
            </p:cNvPr>
            <p:cNvSpPr>
              <a:spLocks noChangeArrowheads="1"/>
            </p:cNvSpPr>
            <p:nvPr/>
          </p:nvSpPr>
          <p:spPr bwMode="auto">
            <a:xfrm>
              <a:off x="4204729" y="1936247"/>
              <a:ext cx="1673225" cy="591820"/>
            </a:xfrm>
            <a:custGeom>
              <a:avLst/>
              <a:gdLst>
                <a:gd name="T0" fmla="*/ 1661661 w 1673225"/>
                <a:gd name="T1" fmla="*/ 247741 h 591819"/>
                <a:gd name="T2" fmla="*/ 1579317 w 1673225"/>
                <a:gd name="T3" fmla="*/ 159873 h 591819"/>
                <a:gd name="T4" fmla="*/ 1471417 w 1673225"/>
                <a:gd name="T5" fmla="*/ 103329 h 591819"/>
                <a:gd name="T6" fmla="*/ 1380735 w 1673225"/>
                <a:gd name="T7" fmla="*/ 71238 h 591819"/>
                <a:gd name="T8" fmla="*/ 1277059 w 1673225"/>
                <a:gd name="T9" fmla="*/ 44345 h 591819"/>
                <a:gd name="T10" fmla="*/ 1162108 w 1673225"/>
                <a:gd name="T11" fmla="*/ 23263 h 591819"/>
                <a:gd name="T12" fmla="*/ 1037601 w 1673225"/>
                <a:gd name="T13" fmla="*/ 8604 h 591819"/>
                <a:gd name="T14" fmla="*/ 905259 w 1673225"/>
                <a:gd name="T15" fmla="*/ 981 h 591819"/>
                <a:gd name="T16" fmla="*/ 768107 w 1673225"/>
                <a:gd name="T17" fmla="*/ 981 h 591819"/>
                <a:gd name="T18" fmla="*/ 635723 w 1673225"/>
                <a:gd name="T19" fmla="*/ 8604 h 591819"/>
                <a:gd name="T20" fmla="*/ 511143 w 1673225"/>
                <a:gd name="T21" fmla="*/ 23263 h 591819"/>
                <a:gd name="T22" fmla="*/ 396095 w 1673225"/>
                <a:gd name="T23" fmla="*/ 44345 h 591819"/>
                <a:gd name="T24" fmla="*/ 292308 w 1673225"/>
                <a:gd name="T25" fmla="*/ 71238 h 591819"/>
                <a:gd name="T26" fmla="*/ 201510 w 1673225"/>
                <a:gd name="T27" fmla="*/ 103329 h 591819"/>
                <a:gd name="T28" fmla="*/ 125430 w 1673225"/>
                <a:gd name="T29" fmla="*/ 140006 h 591819"/>
                <a:gd name="T30" fmla="*/ 24334 w 1673225"/>
                <a:gd name="T31" fmla="*/ 224667 h 591819"/>
                <a:gd name="T32" fmla="*/ 0 w 1673225"/>
                <a:gd name="T33" fmla="*/ 295645 h 591819"/>
                <a:gd name="T34" fmla="*/ 24334 w 1673225"/>
                <a:gd name="T35" fmla="*/ 366629 h 591819"/>
                <a:gd name="T36" fmla="*/ 125430 w 1673225"/>
                <a:gd name="T37" fmla="*/ 451294 h 591819"/>
                <a:gd name="T38" fmla="*/ 201510 w 1673225"/>
                <a:gd name="T39" fmla="*/ 487972 h 591819"/>
                <a:gd name="T40" fmla="*/ 292308 w 1673225"/>
                <a:gd name="T41" fmla="*/ 520065 h 591819"/>
                <a:gd name="T42" fmla="*/ 396095 w 1673225"/>
                <a:gd name="T43" fmla="*/ 546958 h 591819"/>
                <a:gd name="T44" fmla="*/ 511143 w 1673225"/>
                <a:gd name="T45" fmla="*/ 568040 h 591819"/>
                <a:gd name="T46" fmla="*/ 635723 w 1673225"/>
                <a:gd name="T47" fmla="*/ 582699 h 591819"/>
                <a:gd name="T48" fmla="*/ 768107 w 1673225"/>
                <a:gd name="T49" fmla="*/ 590322 h 591819"/>
                <a:gd name="T50" fmla="*/ 905259 w 1673225"/>
                <a:gd name="T51" fmla="*/ 590322 h 591819"/>
                <a:gd name="T52" fmla="*/ 1037601 w 1673225"/>
                <a:gd name="T53" fmla="*/ 582699 h 591819"/>
                <a:gd name="T54" fmla="*/ 1162108 w 1673225"/>
                <a:gd name="T55" fmla="*/ 568040 h 591819"/>
                <a:gd name="T56" fmla="*/ 1277059 w 1673225"/>
                <a:gd name="T57" fmla="*/ 546958 h 591819"/>
                <a:gd name="T58" fmla="*/ 1380735 w 1673225"/>
                <a:gd name="T59" fmla="*/ 520065 h 591819"/>
                <a:gd name="T60" fmla="*/ 1471417 w 1673225"/>
                <a:gd name="T61" fmla="*/ 487972 h 591819"/>
                <a:gd name="T62" fmla="*/ 1547387 w 1673225"/>
                <a:gd name="T63" fmla="*/ 451294 h 591819"/>
                <a:gd name="T64" fmla="*/ 1648312 w 1673225"/>
                <a:gd name="T65" fmla="*/ 366629 h 591819"/>
                <a:gd name="T66" fmla="*/ 1672599 w 1673225"/>
                <a:gd name="T67" fmla="*/ 295645 h 5918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3225"/>
                <a:gd name="T103" fmla="*/ 0 h 591819"/>
                <a:gd name="T104" fmla="*/ 1673225 w 1673225"/>
                <a:gd name="T105" fmla="*/ 591819 h 5918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3225" h="591819">
                  <a:moveTo>
                    <a:pt x="1672599" y="295645"/>
                  </a:moveTo>
                  <a:lnTo>
                    <a:pt x="1661661" y="247741"/>
                  </a:lnTo>
                  <a:lnTo>
                    <a:pt x="1629994" y="202280"/>
                  </a:lnTo>
                  <a:lnTo>
                    <a:pt x="1579317" y="159873"/>
                  </a:lnTo>
                  <a:lnTo>
                    <a:pt x="1511348" y="121132"/>
                  </a:lnTo>
                  <a:lnTo>
                    <a:pt x="1471417" y="103329"/>
                  </a:lnTo>
                  <a:lnTo>
                    <a:pt x="1427807" y="86672"/>
                  </a:lnTo>
                  <a:lnTo>
                    <a:pt x="1380735" y="71238"/>
                  </a:lnTo>
                  <a:lnTo>
                    <a:pt x="1330413" y="57103"/>
                  </a:lnTo>
                  <a:lnTo>
                    <a:pt x="1277059" y="44345"/>
                  </a:lnTo>
                  <a:lnTo>
                    <a:pt x="1220885" y="33039"/>
                  </a:lnTo>
                  <a:lnTo>
                    <a:pt x="1162108" y="23263"/>
                  </a:lnTo>
                  <a:lnTo>
                    <a:pt x="1100942" y="15092"/>
                  </a:lnTo>
                  <a:lnTo>
                    <a:pt x="1037601" y="8604"/>
                  </a:lnTo>
                  <a:lnTo>
                    <a:pt x="972302" y="3875"/>
                  </a:lnTo>
                  <a:lnTo>
                    <a:pt x="905259" y="981"/>
                  </a:lnTo>
                  <a:lnTo>
                    <a:pt x="836686" y="0"/>
                  </a:lnTo>
                  <a:lnTo>
                    <a:pt x="768107" y="981"/>
                  </a:lnTo>
                  <a:lnTo>
                    <a:pt x="701047" y="3875"/>
                  </a:lnTo>
                  <a:lnTo>
                    <a:pt x="635723" y="8604"/>
                  </a:lnTo>
                  <a:lnTo>
                    <a:pt x="572349" y="15092"/>
                  </a:lnTo>
                  <a:lnTo>
                    <a:pt x="511143" y="23263"/>
                  </a:lnTo>
                  <a:lnTo>
                    <a:pt x="452319" y="33039"/>
                  </a:lnTo>
                  <a:lnTo>
                    <a:pt x="396095" y="44345"/>
                  </a:lnTo>
                  <a:lnTo>
                    <a:pt x="342686" y="57103"/>
                  </a:lnTo>
                  <a:lnTo>
                    <a:pt x="292308" y="71238"/>
                  </a:lnTo>
                  <a:lnTo>
                    <a:pt x="245177" y="86672"/>
                  </a:lnTo>
                  <a:lnTo>
                    <a:pt x="201510" y="103329"/>
                  </a:lnTo>
                  <a:lnTo>
                    <a:pt x="161522" y="121132"/>
                  </a:lnTo>
                  <a:lnTo>
                    <a:pt x="125430" y="140006"/>
                  </a:lnTo>
                  <a:lnTo>
                    <a:pt x="65795" y="180656"/>
                  </a:lnTo>
                  <a:lnTo>
                    <a:pt x="24334" y="224667"/>
                  </a:lnTo>
                  <a:lnTo>
                    <a:pt x="2775" y="271426"/>
                  </a:lnTo>
                  <a:lnTo>
                    <a:pt x="0" y="295645"/>
                  </a:lnTo>
                  <a:lnTo>
                    <a:pt x="2775" y="319865"/>
                  </a:lnTo>
                  <a:lnTo>
                    <a:pt x="24334" y="366627"/>
                  </a:lnTo>
                  <a:lnTo>
                    <a:pt x="65795" y="410640"/>
                  </a:lnTo>
                  <a:lnTo>
                    <a:pt x="125430" y="451292"/>
                  </a:lnTo>
                  <a:lnTo>
                    <a:pt x="161522" y="470166"/>
                  </a:lnTo>
                  <a:lnTo>
                    <a:pt x="201510" y="487970"/>
                  </a:lnTo>
                  <a:lnTo>
                    <a:pt x="245177" y="504628"/>
                  </a:lnTo>
                  <a:lnTo>
                    <a:pt x="292308" y="520063"/>
                  </a:lnTo>
                  <a:lnTo>
                    <a:pt x="342686" y="534197"/>
                  </a:lnTo>
                  <a:lnTo>
                    <a:pt x="396095" y="546956"/>
                  </a:lnTo>
                  <a:lnTo>
                    <a:pt x="452319" y="558262"/>
                  </a:lnTo>
                  <a:lnTo>
                    <a:pt x="511143" y="568038"/>
                  </a:lnTo>
                  <a:lnTo>
                    <a:pt x="572349" y="576209"/>
                  </a:lnTo>
                  <a:lnTo>
                    <a:pt x="635723" y="582697"/>
                  </a:lnTo>
                  <a:lnTo>
                    <a:pt x="701047" y="587427"/>
                  </a:lnTo>
                  <a:lnTo>
                    <a:pt x="768107" y="590320"/>
                  </a:lnTo>
                  <a:lnTo>
                    <a:pt x="836686" y="591302"/>
                  </a:lnTo>
                  <a:lnTo>
                    <a:pt x="905259" y="590320"/>
                  </a:lnTo>
                  <a:lnTo>
                    <a:pt x="972302" y="587427"/>
                  </a:lnTo>
                  <a:lnTo>
                    <a:pt x="1037601" y="582697"/>
                  </a:lnTo>
                  <a:lnTo>
                    <a:pt x="1100942" y="576209"/>
                  </a:lnTo>
                  <a:lnTo>
                    <a:pt x="1162108" y="568038"/>
                  </a:lnTo>
                  <a:lnTo>
                    <a:pt x="1220885" y="558262"/>
                  </a:lnTo>
                  <a:lnTo>
                    <a:pt x="1277059" y="546956"/>
                  </a:lnTo>
                  <a:lnTo>
                    <a:pt x="1330413" y="534197"/>
                  </a:lnTo>
                  <a:lnTo>
                    <a:pt x="1380735" y="520063"/>
                  </a:lnTo>
                  <a:lnTo>
                    <a:pt x="1427807" y="504628"/>
                  </a:lnTo>
                  <a:lnTo>
                    <a:pt x="1471417" y="487970"/>
                  </a:lnTo>
                  <a:lnTo>
                    <a:pt x="1511348" y="470166"/>
                  </a:lnTo>
                  <a:lnTo>
                    <a:pt x="1547387" y="451292"/>
                  </a:lnTo>
                  <a:lnTo>
                    <a:pt x="1606924" y="410640"/>
                  </a:lnTo>
                  <a:lnTo>
                    <a:pt x="1648312" y="366627"/>
                  </a:lnTo>
                  <a:lnTo>
                    <a:pt x="1669829" y="319865"/>
                  </a:lnTo>
                  <a:lnTo>
                    <a:pt x="1672599" y="295645"/>
                  </a:lnTo>
                  <a:close/>
                </a:path>
              </a:pathLst>
            </a:custGeom>
            <a:noFill/>
            <a:ln w="213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311" name="object 6">
              <a:extLst>
                <a:ext uri="{FF2B5EF4-FFF2-40B4-BE49-F238E27FC236}">
                  <a16:creationId xmlns:a16="http://schemas.microsoft.com/office/drawing/2014/main" id="{3EA413D5-056F-4173-A972-028E3D78C68B}"/>
                </a:ext>
              </a:extLst>
            </p:cNvPr>
            <p:cNvSpPr>
              <a:spLocks noChangeArrowheads="1"/>
            </p:cNvSpPr>
            <p:nvPr/>
          </p:nvSpPr>
          <p:spPr bwMode="auto">
            <a:xfrm>
              <a:off x="2795233" y="2848559"/>
              <a:ext cx="4492350" cy="374939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2400">
                <a:latin typeface="Times New Roman" panose="02020603050405020304" pitchFamily="18" charset="0"/>
                <a:cs typeface="Times New Roman" panose="02020603050405020304" pitchFamily="18" charset="0"/>
              </a:endParaRPr>
            </a:p>
          </p:txBody>
        </p:sp>
      </p:grpSp>
      <p:sp>
        <p:nvSpPr>
          <p:cNvPr id="7" name="object 7">
            <a:extLst>
              <a:ext uri="{FF2B5EF4-FFF2-40B4-BE49-F238E27FC236}">
                <a16:creationId xmlns:a16="http://schemas.microsoft.com/office/drawing/2014/main" id="{1AD8EDCC-AFDD-43DA-8BAB-27DCFC57ABB5}"/>
              </a:ext>
            </a:extLst>
          </p:cNvPr>
          <p:cNvSpPr txBox="1"/>
          <p:nvPr/>
        </p:nvSpPr>
        <p:spPr>
          <a:xfrm>
            <a:off x="4427538" y="4278314"/>
            <a:ext cx="671512" cy="257175"/>
          </a:xfrm>
          <a:prstGeom prst="rect">
            <a:avLst/>
          </a:prstGeom>
        </p:spPr>
        <p:txBody>
          <a:bodyPr lIns="0" tIns="10827" rIns="0" bIns="0">
            <a:spAutoFit/>
          </a:bodyPr>
          <a:lstStyle/>
          <a:p>
            <a:pPr marL="11397">
              <a:spcBef>
                <a:spcPts val="85"/>
              </a:spcBef>
              <a:defRPr/>
            </a:pPr>
            <a:r>
              <a:rPr sz="1600" b="1" spc="108" dirty="0">
                <a:latin typeface="Times New Roman" pitchFamily="18" charset="0"/>
                <a:cs typeface="Times New Roman" pitchFamily="18" charset="0"/>
              </a:rPr>
              <a:t>S</a:t>
            </a:r>
            <a:r>
              <a:rPr sz="1600" b="1" spc="36" dirty="0">
                <a:latin typeface="Times New Roman" pitchFamily="18" charset="0"/>
                <a:cs typeface="Times New Roman" pitchFamily="18" charset="0"/>
              </a:rPr>
              <a:t>e</a:t>
            </a:r>
            <a:r>
              <a:rPr sz="1600" b="1" spc="108" dirty="0">
                <a:latin typeface="Times New Roman" pitchFamily="18" charset="0"/>
                <a:cs typeface="Times New Roman" pitchFamily="18" charset="0"/>
              </a:rPr>
              <a:t>n</a:t>
            </a:r>
            <a:r>
              <a:rPr sz="1600" b="1" spc="121" dirty="0">
                <a:latin typeface="Times New Roman" pitchFamily="18" charset="0"/>
                <a:cs typeface="Times New Roman" pitchFamily="18" charset="0"/>
              </a:rPr>
              <a:t>s</a:t>
            </a:r>
            <a:r>
              <a:rPr sz="1600" b="1" spc="36" dirty="0">
                <a:latin typeface="Times New Roman" pitchFamily="18" charset="0"/>
                <a:cs typeface="Times New Roman" pitchFamily="18" charset="0"/>
              </a:rPr>
              <a:t>o</a:t>
            </a:r>
            <a:r>
              <a:rPr sz="1600" b="1" spc="67" dirty="0">
                <a:latin typeface="Times New Roman" pitchFamily="18" charset="0"/>
                <a:cs typeface="Times New Roman" pitchFamily="18" charset="0"/>
              </a:rPr>
              <a:t>r</a:t>
            </a:r>
            <a:endParaRPr sz="1600">
              <a:latin typeface="Times New Roman" pitchFamily="18" charset="0"/>
              <a:cs typeface="Times New Roman" pitchFamily="18" charset="0"/>
            </a:endParaRPr>
          </a:p>
        </p:txBody>
      </p:sp>
      <p:sp>
        <p:nvSpPr>
          <p:cNvPr id="12293" name="object 8">
            <a:extLst>
              <a:ext uri="{FF2B5EF4-FFF2-40B4-BE49-F238E27FC236}">
                <a16:creationId xmlns:a16="http://schemas.microsoft.com/office/drawing/2014/main" id="{239FAE7A-056B-47DC-AB3F-E0BEC3E8E6C1}"/>
              </a:ext>
            </a:extLst>
          </p:cNvPr>
          <p:cNvSpPr txBox="1">
            <a:spLocks noChangeArrowheads="1"/>
          </p:cNvSpPr>
          <p:nvPr/>
        </p:nvSpPr>
        <p:spPr bwMode="auto">
          <a:xfrm>
            <a:off x="5313364" y="3076576"/>
            <a:ext cx="15716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989" rIns="0" bIns="0">
            <a:spAutoFit/>
          </a:bodyPr>
          <a:lstStyle>
            <a:lvl1pPr marL="11113" indent="-58738">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lnSpc>
                <a:spcPct val="103000"/>
              </a:lnSpc>
              <a:spcBef>
                <a:spcPts val="25"/>
              </a:spcBef>
              <a:buClrTx/>
              <a:buNone/>
            </a:pPr>
            <a:r>
              <a:rPr lang="en-US" altLang="en-US" sz="1600" b="1">
                <a:latin typeface="Times New Roman" panose="02020603050405020304" pitchFamily="18" charset="0"/>
                <a:cs typeface="Times New Roman" panose="02020603050405020304" pitchFamily="18" charset="0"/>
              </a:rPr>
              <a:t>Signal  Transduction &amp;  Processing</a:t>
            </a:r>
            <a:endParaRPr lang="en-US" altLang="en-US" sz="1600">
              <a:latin typeface="Times New Roman" panose="02020603050405020304" pitchFamily="18" charset="0"/>
              <a:cs typeface="Times New Roman" panose="02020603050405020304" pitchFamily="18" charset="0"/>
            </a:endParaRPr>
          </a:p>
          <a:p>
            <a:pPr algn="ctr">
              <a:lnSpc>
                <a:spcPts val="1863"/>
              </a:lnSpc>
              <a:spcBef>
                <a:spcPct val="0"/>
              </a:spcBef>
              <a:buClrTx/>
              <a:buNone/>
            </a:pPr>
            <a:r>
              <a:rPr lang="en-US" altLang="en-US" sz="1600" b="1">
                <a:latin typeface="Times New Roman" panose="02020603050405020304" pitchFamily="18" charset="0"/>
                <a:cs typeface="Times New Roman" panose="02020603050405020304" pitchFamily="18" charset="0"/>
              </a:rPr>
              <a:t>Unit</a:t>
            </a:r>
            <a:endParaRPr lang="en-US" altLang="en-US" sz="1600">
              <a:latin typeface="Times New Roman" panose="02020603050405020304" pitchFamily="18" charset="0"/>
              <a:cs typeface="Times New Roman" panose="02020603050405020304" pitchFamily="18" charset="0"/>
            </a:endParaRPr>
          </a:p>
        </p:txBody>
      </p:sp>
      <p:sp>
        <p:nvSpPr>
          <p:cNvPr id="9" name="object 9">
            <a:extLst>
              <a:ext uri="{FF2B5EF4-FFF2-40B4-BE49-F238E27FC236}">
                <a16:creationId xmlns:a16="http://schemas.microsoft.com/office/drawing/2014/main" id="{52871BCC-E2E5-4906-BB57-A92BAE81C7B9}"/>
              </a:ext>
            </a:extLst>
          </p:cNvPr>
          <p:cNvSpPr txBox="1"/>
          <p:nvPr/>
        </p:nvSpPr>
        <p:spPr>
          <a:xfrm>
            <a:off x="6992938" y="4278314"/>
            <a:ext cx="882650" cy="257175"/>
          </a:xfrm>
          <a:prstGeom prst="rect">
            <a:avLst/>
          </a:prstGeom>
        </p:spPr>
        <p:txBody>
          <a:bodyPr lIns="0" tIns="10827" rIns="0" bIns="0">
            <a:spAutoFit/>
          </a:bodyPr>
          <a:lstStyle/>
          <a:p>
            <a:pPr marL="11397">
              <a:spcBef>
                <a:spcPts val="85"/>
              </a:spcBef>
              <a:defRPr/>
            </a:pPr>
            <a:r>
              <a:rPr sz="1600" b="1" spc="90" dirty="0">
                <a:latin typeface="Times New Roman" pitchFamily="18" charset="0"/>
                <a:cs typeface="Times New Roman" pitchFamily="18" charset="0"/>
              </a:rPr>
              <a:t>A</a:t>
            </a:r>
            <a:r>
              <a:rPr sz="1600" b="1" spc="121" dirty="0">
                <a:latin typeface="Times New Roman" pitchFamily="18" charset="0"/>
                <a:cs typeface="Times New Roman" pitchFamily="18" charset="0"/>
              </a:rPr>
              <a:t>c</a:t>
            </a:r>
            <a:r>
              <a:rPr sz="1600" b="1" spc="45" dirty="0">
                <a:latin typeface="Times New Roman" pitchFamily="18" charset="0"/>
                <a:cs typeface="Times New Roman" pitchFamily="18" charset="0"/>
              </a:rPr>
              <a:t>t</a:t>
            </a:r>
            <a:r>
              <a:rPr sz="1600" b="1" spc="108" dirty="0">
                <a:latin typeface="Times New Roman" pitchFamily="18" charset="0"/>
                <a:cs typeface="Times New Roman" pitchFamily="18" charset="0"/>
              </a:rPr>
              <a:t>u</a:t>
            </a:r>
            <a:r>
              <a:rPr sz="1600" b="1" spc="117" dirty="0">
                <a:latin typeface="Times New Roman" pitchFamily="18" charset="0"/>
                <a:cs typeface="Times New Roman" pitchFamily="18" charset="0"/>
              </a:rPr>
              <a:t>a</a:t>
            </a:r>
            <a:r>
              <a:rPr sz="1600" b="1" spc="45" dirty="0">
                <a:latin typeface="Times New Roman" pitchFamily="18" charset="0"/>
                <a:cs typeface="Times New Roman" pitchFamily="18" charset="0"/>
              </a:rPr>
              <a:t>t</a:t>
            </a:r>
            <a:r>
              <a:rPr sz="1600" b="1" spc="36" dirty="0">
                <a:latin typeface="Times New Roman" pitchFamily="18" charset="0"/>
                <a:cs typeface="Times New Roman" pitchFamily="18" charset="0"/>
              </a:rPr>
              <a:t>o</a:t>
            </a:r>
            <a:r>
              <a:rPr sz="1600" b="1" spc="67" dirty="0">
                <a:latin typeface="Times New Roman" pitchFamily="18" charset="0"/>
                <a:cs typeface="Times New Roman" pitchFamily="18" charset="0"/>
              </a:rPr>
              <a:t>r</a:t>
            </a:r>
            <a:endParaRPr sz="1600">
              <a:latin typeface="Times New Roman" pitchFamily="18" charset="0"/>
              <a:cs typeface="Times New Roman" pitchFamily="18" charset="0"/>
            </a:endParaRPr>
          </a:p>
        </p:txBody>
      </p:sp>
      <p:sp>
        <p:nvSpPr>
          <p:cNvPr id="12295" name="object 10">
            <a:extLst>
              <a:ext uri="{FF2B5EF4-FFF2-40B4-BE49-F238E27FC236}">
                <a16:creationId xmlns:a16="http://schemas.microsoft.com/office/drawing/2014/main" id="{FDBA4D63-5D4D-49F0-9012-530444544DAA}"/>
              </a:ext>
            </a:extLst>
          </p:cNvPr>
          <p:cNvSpPr txBox="1">
            <a:spLocks noChangeArrowheads="1"/>
          </p:cNvSpPr>
          <p:nvPr/>
        </p:nvSpPr>
        <p:spPr bwMode="auto">
          <a:xfrm>
            <a:off x="5778500" y="1744663"/>
            <a:ext cx="6937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0515"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nSpc>
                <a:spcPts val="1863"/>
              </a:lnSpc>
              <a:spcBef>
                <a:spcPts val="163"/>
              </a:spcBef>
              <a:buClrTx/>
              <a:buNone/>
            </a:pPr>
            <a:r>
              <a:rPr lang="en-US" altLang="en-US" sz="1600" b="1">
                <a:latin typeface="Times New Roman" panose="02020603050405020304" pitchFamily="18" charset="0"/>
                <a:cs typeface="Times New Roman" panose="02020603050405020304" pitchFamily="18" charset="0"/>
              </a:rPr>
              <a:t>Power  Supply</a:t>
            </a:r>
            <a:endParaRPr lang="en-US" altLang="en-US" sz="1600">
              <a:latin typeface="Times New Roman" panose="02020603050405020304" pitchFamily="18" charset="0"/>
              <a:cs typeface="Times New Roman" panose="02020603050405020304" pitchFamily="18" charset="0"/>
            </a:endParaRPr>
          </a:p>
        </p:txBody>
      </p:sp>
      <p:sp>
        <p:nvSpPr>
          <p:cNvPr id="11" name="object 11">
            <a:extLst>
              <a:ext uri="{FF2B5EF4-FFF2-40B4-BE49-F238E27FC236}">
                <a16:creationId xmlns:a16="http://schemas.microsoft.com/office/drawing/2014/main" id="{ECDD3E96-2F62-475D-A426-AD0A0544F9D1}"/>
              </a:ext>
            </a:extLst>
          </p:cNvPr>
          <p:cNvSpPr txBox="1"/>
          <p:nvPr/>
        </p:nvSpPr>
        <p:spPr>
          <a:xfrm>
            <a:off x="5176839" y="4913314"/>
            <a:ext cx="1774825" cy="346075"/>
          </a:xfrm>
          <a:prstGeom prst="rect">
            <a:avLst/>
          </a:prstGeom>
          <a:solidFill>
            <a:srgbClr val="FFFFFF"/>
          </a:solidFill>
          <a:ln w="42449">
            <a:solidFill>
              <a:srgbClr val="000000"/>
            </a:solidFill>
          </a:ln>
        </p:spPr>
        <p:txBody>
          <a:bodyPr lIns="0" tIns="37610" rIns="0" bIns="0">
            <a:spAutoFit/>
          </a:bodyPr>
          <a:lstStyle/>
          <a:p>
            <a:pPr marL="104282">
              <a:spcBef>
                <a:spcPts val="296"/>
              </a:spcBef>
              <a:defRPr/>
            </a:pPr>
            <a:r>
              <a:rPr sz="2000" b="1" spc="81" dirty="0">
                <a:latin typeface="Times New Roman" pitchFamily="18" charset="0"/>
                <a:cs typeface="Times New Roman" pitchFamily="18" charset="0"/>
              </a:rPr>
              <a:t>Microsystem</a:t>
            </a:r>
            <a:endParaRPr sz="2000">
              <a:latin typeface="Times New Roman" pitchFamily="18" charset="0"/>
              <a:cs typeface="Times New Roman" pitchFamily="18" charset="0"/>
            </a:endParaRPr>
          </a:p>
        </p:txBody>
      </p:sp>
      <p:grpSp>
        <p:nvGrpSpPr>
          <p:cNvPr id="12297" name="object 12">
            <a:extLst>
              <a:ext uri="{FF2B5EF4-FFF2-40B4-BE49-F238E27FC236}">
                <a16:creationId xmlns:a16="http://schemas.microsoft.com/office/drawing/2014/main" id="{F50FB873-84A4-4945-A5A2-5706C4890FE4}"/>
              </a:ext>
            </a:extLst>
          </p:cNvPr>
          <p:cNvGrpSpPr>
            <a:grpSpLocks/>
          </p:cNvGrpSpPr>
          <p:nvPr/>
        </p:nvGrpSpPr>
        <p:grpSpPr bwMode="auto">
          <a:xfrm>
            <a:off x="4830764" y="2230438"/>
            <a:ext cx="2459037" cy="1947862"/>
            <a:chOff x="3636881" y="2527549"/>
            <a:chExt cx="2705735" cy="2207260"/>
          </a:xfrm>
        </p:grpSpPr>
        <p:sp>
          <p:nvSpPr>
            <p:cNvPr id="12299" name="object 13">
              <a:extLst>
                <a:ext uri="{FF2B5EF4-FFF2-40B4-BE49-F238E27FC236}">
                  <a16:creationId xmlns:a16="http://schemas.microsoft.com/office/drawing/2014/main" id="{01B61994-7673-47BE-AF2B-79504D6F6198}"/>
                </a:ext>
              </a:extLst>
            </p:cNvPr>
            <p:cNvSpPr>
              <a:spLocks noChangeArrowheads="1"/>
            </p:cNvSpPr>
            <p:nvPr/>
          </p:nvSpPr>
          <p:spPr bwMode="auto">
            <a:xfrm>
              <a:off x="3647702" y="4427980"/>
              <a:ext cx="557530" cy="295910"/>
            </a:xfrm>
            <a:custGeom>
              <a:avLst/>
              <a:gdLst>
                <a:gd name="T0" fmla="*/ 0 w 557529"/>
                <a:gd name="T1" fmla="*/ 295657 h 295910"/>
                <a:gd name="T2" fmla="*/ 557028 w 557529"/>
                <a:gd name="T3" fmla="*/ 0 h 295910"/>
                <a:gd name="T4" fmla="*/ 0 60000 65536"/>
                <a:gd name="T5" fmla="*/ 0 60000 65536"/>
                <a:gd name="T6" fmla="*/ 0 w 557529"/>
                <a:gd name="T7" fmla="*/ 0 h 295910"/>
                <a:gd name="T8" fmla="*/ 557529 w 557529"/>
                <a:gd name="T9" fmla="*/ 295910 h 295910"/>
              </a:gdLst>
              <a:ahLst/>
              <a:cxnLst>
                <a:cxn ang="T4">
                  <a:pos x="T0" y="T1"/>
                </a:cxn>
                <a:cxn ang="T5">
                  <a:pos x="T2" y="T3"/>
                </a:cxn>
              </a:cxnLst>
              <a:rect l="T6" t="T7" r="T8" b="T9"/>
              <a:pathLst>
                <a:path w="557529" h="295910">
                  <a:moveTo>
                    <a:pt x="0" y="295657"/>
                  </a:moveTo>
                  <a:lnTo>
                    <a:pt x="557026" y="0"/>
                  </a:lnTo>
                </a:path>
              </a:pathLst>
            </a:custGeom>
            <a:noFill/>
            <a:ln w="2156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300" name="object 14">
              <a:extLst>
                <a:ext uri="{FF2B5EF4-FFF2-40B4-BE49-F238E27FC236}">
                  <a16:creationId xmlns:a16="http://schemas.microsoft.com/office/drawing/2014/main" id="{792B7B0C-70A3-4EB2-A801-BD58F7FB0A65}"/>
                </a:ext>
              </a:extLst>
            </p:cNvPr>
            <p:cNvSpPr>
              <a:spLocks noChangeArrowheads="1"/>
            </p:cNvSpPr>
            <p:nvPr/>
          </p:nvSpPr>
          <p:spPr bwMode="auto">
            <a:xfrm>
              <a:off x="4146804" y="4385309"/>
              <a:ext cx="151130" cy="127635"/>
            </a:xfrm>
            <a:custGeom>
              <a:avLst/>
              <a:gdLst>
                <a:gd name="T0" fmla="*/ 150877 w 151129"/>
                <a:gd name="T1" fmla="*/ 0 h 127635"/>
                <a:gd name="T2" fmla="*/ 0 w 151129"/>
                <a:gd name="T3" fmla="*/ 10667 h 127635"/>
                <a:gd name="T4" fmla="*/ 70104 w 151129"/>
                <a:gd name="T5" fmla="*/ 127253 h 127635"/>
                <a:gd name="T6" fmla="*/ 150877 w 151129"/>
                <a:gd name="T7" fmla="*/ 0 h 127635"/>
                <a:gd name="T8" fmla="*/ 0 60000 65536"/>
                <a:gd name="T9" fmla="*/ 0 60000 65536"/>
                <a:gd name="T10" fmla="*/ 0 60000 65536"/>
                <a:gd name="T11" fmla="*/ 0 60000 65536"/>
                <a:gd name="T12" fmla="*/ 0 w 151129"/>
                <a:gd name="T13" fmla="*/ 0 h 127635"/>
                <a:gd name="T14" fmla="*/ 151129 w 151129"/>
                <a:gd name="T15" fmla="*/ 127635 h 127635"/>
              </a:gdLst>
              <a:ahLst/>
              <a:cxnLst>
                <a:cxn ang="T8">
                  <a:pos x="T0" y="T1"/>
                </a:cxn>
                <a:cxn ang="T9">
                  <a:pos x="T2" y="T3"/>
                </a:cxn>
                <a:cxn ang="T10">
                  <a:pos x="T4" y="T5"/>
                </a:cxn>
                <a:cxn ang="T11">
                  <a:pos x="T6" y="T7"/>
                </a:cxn>
              </a:cxnLst>
              <a:rect l="T12" t="T13" r="T14" b="T15"/>
              <a:pathLst>
                <a:path w="151129" h="127635">
                  <a:moveTo>
                    <a:pt x="150875" y="0"/>
                  </a:moveTo>
                  <a:lnTo>
                    <a:pt x="0" y="10667"/>
                  </a:lnTo>
                  <a:lnTo>
                    <a:pt x="70104" y="127253"/>
                  </a:lnTo>
                  <a:lnTo>
                    <a:pt x="150875"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2301" name="object 15">
              <a:extLst>
                <a:ext uri="{FF2B5EF4-FFF2-40B4-BE49-F238E27FC236}">
                  <a16:creationId xmlns:a16="http://schemas.microsoft.com/office/drawing/2014/main" id="{126477A7-DF48-413E-89E3-C0F7ABCF1CCA}"/>
                </a:ext>
              </a:extLst>
            </p:cNvPr>
            <p:cNvSpPr>
              <a:spLocks noChangeArrowheads="1"/>
            </p:cNvSpPr>
            <p:nvPr/>
          </p:nvSpPr>
          <p:spPr bwMode="auto">
            <a:xfrm>
              <a:off x="5784366" y="4385309"/>
              <a:ext cx="464820" cy="285115"/>
            </a:xfrm>
            <a:custGeom>
              <a:avLst/>
              <a:gdLst>
                <a:gd name="T0" fmla="*/ 0 w 464820"/>
                <a:gd name="T1" fmla="*/ 0 h 285114"/>
                <a:gd name="T2" fmla="*/ 464810 w 464820"/>
                <a:gd name="T3" fmla="*/ 284991 h 285114"/>
                <a:gd name="T4" fmla="*/ 0 60000 65536"/>
                <a:gd name="T5" fmla="*/ 0 60000 65536"/>
                <a:gd name="T6" fmla="*/ 0 w 464820"/>
                <a:gd name="T7" fmla="*/ 0 h 285114"/>
                <a:gd name="T8" fmla="*/ 464820 w 464820"/>
                <a:gd name="T9" fmla="*/ 285114 h 285114"/>
              </a:gdLst>
              <a:ahLst/>
              <a:cxnLst>
                <a:cxn ang="T4">
                  <a:pos x="T0" y="T1"/>
                </a:cxn>
                <a:cxn ang="T5">
                  <a:pos x="T2" y="T3"/>
                </a:cxn>
              </a:cxnLst>
              <a:rect l="T6" t="T7" r="T8" b="T9"/>
              <a:pathLst>
                <a:path w="464820" h="285114">
                  <a:moveTo>
                    <a:pt x="0" y="0"/>
                  </a:moveTo>
                  <a:lnTo>
                    <a:pt x="464810" y="284989"/>
                  </a:lnTo>
                </a:path>
              </a:pathLst>
            </a:custGeom>
            <a:noFill/>
            <a:ln w="2168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302" name="object 16">
              <a:extLst>
                <a:ext uri="{FF2B5EF4-FFF2-40B4-BE49-F238E27FC236}">
                  <a16:creationId xmlns:a16="http://schemas.microsoft.com/office/drawing/2014/main" id="{F91A86FB-891A-4325-9BBD-9CA335E842E4}"/>
                </a:ext>
              </a:extLst>
            </p:cNvPr>
            <p:cNvSpPr>
              <a:spLocks noChangeArrowheads="1"/>
            </p:cNvSpPr>
            <p:nvPr/>
          </p:nvSpPr>
          <p:spPr bwMode="auto">
            <a:xfrm>
              <a:off x="6074664" y="4596383"/>
              <a:ext cx="267462" cy="13716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12303" name="object 17">
              <a:extLst>
                <a:ext uri="{FF2B5EF4-FFF2-40B4-BE49-F238E27FC236}">
                  <a16:creationId xmlns:a16="http://schemas.microsoft.com/office/drawing/2014/main" id="{1164B78B-1FF1-470F-9FF6-8422C2E906C8}"/>
                </a:ext>
              </a:extLst>
            </p:cNvPr>
            <p:cNvSpPr>
              <a:spLocks noChangeArrowheads="1"/>
            </p:cNvSpPr>
            <p:nvPr/>
          </p:nvSpPr>
          <p:spPr bwMode="auto">
            <a:xfrm>
              <a:off x="5935217" y="4585715"/>
              <a:ext cx="93345" cy="74295"/>
            </a:xfrm>
            <a:custGeom>
              <a:avLst/>
              <a:gdLst>
                <a:gd name="T0" fmla="*/ 92964 w 93345"/>
                <a:gd name="T1" fmla="*/ 53339 h 74295"/>
                <a:gd name="T2" fmla="*/ 11430 w 93345"/>
                <a:gd name="T3" fmla="*/ 0 h 74295"/>
                <a:gd name="T4" fmla="*/ 0 w 93345"/>
                <a:gd name="T5" fmla="*/ 21336 h 74295"/>
                <a:gd name="T6" fmla="*/ 81534 w 93345"/>
                <a:gd name="T7" fmla="*/ 73913 h 74295"/>
                <a:gd name="T8" fmla="*/ 92964 w 93345"/>
                <a:gd name="T9" fmla="*/ 53339 h 74295"/>
                <a:gd name="T10" fmla="*/ 0 60000 65536"/>
                <a:gd name="T11" fmla="*/ 0 60000 65536"/>
                <a:gd name="T12" fmla="*/ 0 60000 65536"/>
                <a:gd name="T13" fmla="*/ 0 60000 65536"/>
                <a:gd name="T14" fmla="*/ 0 60000 65536"/>
                <a:gd name="T15" fmla="*/ 0 w 93345"/>
                <a:gd name="T16" fmla="*/ 0 h 74295"/>
                <a:gd name="T17" fmla="*/ 93345 w 93345"/>
                <a:gd name="T18" fmla="*/ 74295 h 74295"/>
              </a:gdLst>
              <a:ahLst/>
              <a:cxnLst>
                <a:cxn ang="T10">
                  <a:pos x="T0" y="T1"/>
                </a:cxn>
                <a:cxn ang="T11">
                  <a:pos x="T2" y="T3"/>
                </a:cxn>
                <a:cxn ang="T12">
                  <a:pos x="T4" y="T5"/>
                </a:cxn>
                <a:cxn ang="T13">
                  <a:pos x="T6" y="T7"/>
                </a:cxn>
                <a:cxn ang="T14">
                  <a:pos x="T8" y="T9"/>
                </a:cxn>
              </a:cxnLst>
              <a:rect l="T15" t="T16" r="T17" b="T18"/>
              <a:pathLst>
                <a:path w="93345" h="74295">
                  <a:moveTo>
                    <a:pt x="92964" y="53339"/>
                  </a:moveTo>
                  <a:lnTo>
                    <a:pt x="11430" y="0"/>
                  </a:lnTo>
                  <a:lnTo>
                    <a:pt x="0" y="21336"/>
                  </a:lnTo>
                  <a:lnTo>
                    <a:pt x="81534" y="73913"/>
                  </a:lnTo>
                  <a:lnTo>
                    <a:pt x="92964" y="53339"/>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2304" name="object 18">
              <a:extLst>
                <a:ext uri="{FF2B5EF4-FFF2-40B4-BE49-F238E27FC236}">
                  <a16:creationId xmlns:a16="http://schemas.microsoft.com/office/drawing/2014/main" id="{A86D1D98-CBB6-4FCB-BB4E-85F700DE5689}"/>
                </a:ext>
              </a:extLst>
            </p:cNvPr>
            <p:cNvSpPr>
              <a:spLocks noChangeArrowheads="1"/>
            </p:cNvSpPr>
            <p:nvPr/>
          </p:nvSpPr>
          <p:spPr bwMode="auto">
            <a:xfrm>
              <a:off x="5691377" y="4469891"/>
              <a:ext cx="197358" cy="11582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12305" name="object 19">
              <a:extLst>
                <a:ext uri="{FF2B5EF4-FFF2-40B4-BE49-F238E27FC236}">
                  <a16:creationId xmlns:a16="http://schemas.microsoft.com/office/drawing/2014/main" id="{7AC9F7FF-2BA6-4AED-937D-13698443E52B}"/>
                </a:ext>
              </a:extLst>
            </p:cNvPr>
            <p:cNvSpPr>
              <a:spLocks noChangeArrowheads="1"/>
            </p:cNvSpPr>
            <p:nvPr/>
          </p:nvSpPr>
          <p:spPr bwMode="auto">
            <a:xfrm>
              <a:off x="4007358" y="4459223"/>
              <a:ext cx="394970" cy="190500"/>
            </a:xfrm>
            <a:custGeom>
              <a:avLst/>
              <a:gdLst>
                <a:gd name="T0" fmla="*/ 92964 w 394970"/>
                <a:gd name="T1" fmla="*/ 147828 h 190500"/>
                <a:gd name="T2" fmla="*/ 81534 w 394970"/>
                <a:gd name="T3" fmla="*/ 126492 h 190500"/>
                <a:gd name="T4" fmla="*/ 0 w 394970"/>
                <a:gd name="T5" fmla="*/ 169164 h 190500"/>
                <a:gd name="T6" fmla="*/ 11430 w 394970"/>
                <a:gd name="T7" fmla="*/ 190500 h 190500"/>
                <a:gd name="T8" fmla="*/ 92964 w 394970"/>
                <a:gd name="T9" fmla="*/ 147828 h 190500"/>
                <a:gd name="T10" fmla="*/ 243840 w 394970"/>
                <a:gd name="T11" fmla="*/ 84582 h 190500"/>
                <a:gd name="T12" fmla="*/ 232410 w 394970"/>
                <a:gd name="T13" fmla="*/ 63246 h 190500"/>
                <a:gd name="T14" fmla="*/ 150876 w 394970"/>
                <a:gd name="T15" fmla="*/ 105918 h 190500"/>
                <a:gd name="T16" fmla="*/ 163068 w 394970"/>
                <a:gd name="T17" fmla="*/ 126492 h 190500"/>
                <a:gd name="T18" fmla="*/ 243840 w 394970"/>
                <a:gd name="T19" fmla="*/ 84582 h 190500"/>
                <a:gd name="T20" fmla="*/ 394716 w 394970"/>
                <a:gd name="T21" fmla="*/ 21336 h 190500"/>
                <a:gd name="T22" fmla="*/ 383286 w 394970"/>
                <a:gd name="T23" fmla="*/ 0 h 190500"/>
                <a:gd name="T24" fmla="*/ 290322 w 394970"/>
                <a:gd name="T25" fmla="*/ 42672 h 190500"/>
                <a:gd name="T26" fmla="*/ 302514 w 394970"/>
                <a:gd name="T27" fmla="*/ 63246 h 190500"/>
                <a:gd name="T28" fmla="*/ 394716 w 394970"/>
                <a:gd name="T29" fmla="*/ 21336 h 190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4970"/>
                <a:gd name="T46" fmla="*/ 0 h 190500"/>
                <a:gd name="T47" fmla="*/ 394970 w 394970"/>
                <a:gd name="T48" fmla="*/ 190500 h 190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4970" h="190500">
                  <a:moveTo>
                    <a:pt x="92964" y="147828"/>
                  </a:moveTo>
                  <a:lnTo>
                    <a:pt x="81534" y="126492"/>
                  </a:lnTo>
                  <a:lnTo>
                    <a:pt x="0" y="169164"/>
                  </a:lnTo>
                  <a:lnTo>
                    <a:pt x="11430" y="190500"/>
                  </a:lnTo>
                  <a:lnTo>
                    <a:pt x="92964" y="147828"/>
                  </a:lnTo>
                  <a:close/>
                </a:path>
                <a:path w="394970" h="190500">
                  <a:moveTo>
                    <a:pt x="243840" y="84582"/>
                  </a:moveTo>
                  <a:lnTo>
                    <a:pt x="232410" y="63246"/>
                  </a:lnTo>
                  <a:lnTo>
                    <a:pt x="150876" y="105918"/>
                  </a:lnTo>
                  <a:lnTo>
                    <a:pt x="163068" y="126492"/>
                  </a:lnTo>
                  <a:lnTo>
                    <a:pt x="243840" y="84582"/>
                  </a:lnTo>
                  <a:close/>
                </a:path>
                <a:path w="394970" h="190500">
                  <a:moveTo>
                    <a:pt x="394716" y="21336"/>
                  </a:moveTo>
                  <a:lnTo>
                    <a:pt x="383286" y="0"/>
                  </a:lnTo>
                  <a:lnTo>
                    <a:pt x="290322" y="42672"/>
                  </a:lnTo>
                  <a:lnTo>
                    <a:pt x="302514" y="63246"/>
                  </a:lnTo>
                  <a:lnTo>
                    <a:pt x="394716" y="2133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2306" name="object 20">
              <a:extLst>
                <a:ext uri="{FF2B5EF4-FFF2-40B4-BE49-F238E27FC236}">
                  <a16:creationId xmlns:a16="http://schemas.microsoft.com/office/drawing/2014/main" id="{A49A650E-718B-49D0-952D-82FC1C44F832}"/>
                </a:ext>
              </a:extLst>
            </p:cNvPr>
            <p:cNvSpPr>
              <a:spLocks noChangeArrowheads="1"/>
            </p:cNvSpPr>
            <p:nvPr/>
          </p:nvSpPr>
          <p:spPr bwMode="auto">
            <a:xfrm>
              <a:off x="3833621" y="4607051"/>
              <a:ext cx="150875" cy="116586"/>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12307" name="object 21">
              <a:extLst>
                <a:ext uri="{FF2B5EF4-FFF2-40B4-BE49-F238E27FC236}">
                  <a16:creationId xmlns:a16="http://schemas.microsoft.com/office/drawing/2014/main" id="{A3E42E7B-7581-438D-B2B8-493A0D08BBBF}"/>
                </a:ext>
              </a:extLst>
            </p:cNvPr>
            <p:cNvSpPr>
              <a:spLocks noChangeArrowheads="1"/>
            </p:cNvSpPr>
            <p:nvPr/>
          </p:nvSpPr>
          <p:spPr bwMode="auto">
            <a:xfrm>
              <a:off x="5041415" y="2527549"/>
              <a:ext cx="0" cy="824230"/>
            </a:xfrm>
            <a:custGeom>
              <a:avLst/>
              <a:gdLst>
                <a:gd name="T0" fmla="*/ 0 h 824229"/>
                <a:gd name="T1" fmla="*/ 823730 h 824229"/>
                <a:gd name="T2" fmla="*/ 0 60000 65536"/>
                <a:gd name="T3" fmla="*/ 0 60000 65536"/>
                <a:gd name="T4" fmla="*/ 0 h 824229"/>
                <a:gd name="T5" fmla="*/ 824229 h 824229"/>
              </a:gdLst>
              <a:ahLst/>
              <a:cxnLst>
                <a:cxn ang="T2">
                  <a:pos x="0" y="T0"/>
                </a:cxn>
                <a:cxn ang="T3">
                  <a:pos x="0" y="T1"/>
                </a:cxn>
              </a:cxnLst>
              <a:rect l="0" t="T4" r="0" b="T5"/>
              <a:pathLst>
                <a:path h="824229">
                  <a:moveTo>
                    <a:pt x="0" y="0"/>
                  </a:moveTo>
                  <a:lnTo>
                    <a:pt x="0" y="823728"/>
                  </a:lnTo>
                </a:path>
              </a:pathLst>
            </a:custGeom>
            <a:noFill/>
            <a:ln w="2321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308" name="object 22">
              <a:extLst>
                <a:ext uri="{FF2B5EF4-FFF2-40B4-BE49-F238E27FC236}">
                  <a16:creationId xmlns:a16="http://schemas.microsoft.com/office/drawing/2014/main" id="{DE70E7C4-6F58-4904-AD85-69A2BFF31125}"/>
                </a:ext>
              </a:extLst>
            </p:cNvPr>
            <p:cNvSpPr>
              <a:spLocks noChangeArrowheads="1"/>
            </p:cNvSpPr>
            <p:nvPr/>
          </p:nvSpPr>
          <p:spPr bwMode="auto">
            <a:xfrm>
              <a:off x="4959858" y="3329939"/>
              <a:ext cx="151130" cy="127000"/>
            </a:xfrm>
            <a:custGeom>
              <a:avLst/>
              <a:gdLst>
                <a:gd name="T0" fmla="*/ 150877 w 151129"/>
                <a:gd name="T1" fmla="*/ 0 h 127000"/>
                <a:gd name="T2" fmla="*/ 0 w 151129"/>
                <a:gd name="T3" fmla="*/ 0 h 127000"/>
                <a:gd name="T4" fmla="*/ 81535 w 151129"/>
                <a:gd name="T5" fmla="*/ 126492 h 127000"/>
                <a:gd name="T6" fmla="*/ 150877 w 151129"/>
                <a:gd name="T7" fmla="*/ 0 h 127000"/>
                <a:gd name="T8" fmla="*/ 0 60000 65536"/>
                <a:gd name="T9" fmla="*/ 0 60000 65536"/>
                <a:gd name="T10" fmla="*/ 0 60000 65536"/>
                <a:gd name="T11" fmla="*/ 0 60000 65536"/>
                <a:gd name="T12" fmla="*/ 0 w 151129"/>
                <a:gd name="T13" fmla="*/ 0 h 127000"/>
                <a:gd name="T14" fmla="*/ 151129 w 151129"/>
                <a:gd name="T15" fmla="*/ 127000 h 127000"/>
              </a:gdLst>
              <a:ahLst/>
              <a:cxnLst>
                <a:cxn ang="T8">
                  <a:pos x="T0" y="T1"/>
                </a:cxn>
                <a:cxn ang="T9">
                  <a:pos x="T2" y="T3"/>
                </a:cxn>
                <a:cxn ang="T10">
                  <a:pos x="T4" y="T5"/>
                </a:cxn>
                <a:cxn ang="T11">
                  <a:pos x="T6" y="T7"/>
                </a:cxn>
              </a:cxnLst>
              <a:rect l="T12" t="T13" r="T14" b="T15"/>
              <a:pathLst>
                <a:path w="151129" h="127000">
                  <a:moveTo>
                    <a:pt x="150875" y="0"/>
                  </a:moveTo>
                  <a:lnTo>
                    <a:pt x="0" y="0"/>
                  </a:lnTo>
                  <a:lnTo>
                    <a:pt x="81533" y="126492"/>
                  </a:lnTo>
                  <a:lnTo>
                    <a:pt x="150875"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grpSp>
      <p:sp>
        <p:nvSpPr>
          <p:cNvPr id="3" name="Footer Placeholder 2">
            <a:extLst>
              <a:ext uri="{FF2B5EF4-FFF2-40B4-BE49-F238E27FC236}">
                <a16:creationId xmlns:a16="http://schemas.microsoft.com/office/drawing/2014/main" id="{577AA76D-E977-473D-9C59-AB3D078E6D6F}"/>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482FC82-27CB-4ED2-8401-C44064DCED60}"/>
              </a:ext>
            </a:extLst>
          </p:cNvPr>
          <p:cNvSpPr txBox="1"/>
          <p:nvPr/>
        </p:nvSpPr>
        <p:spPr>
          <a:xfrm>
            <a:off x="3352800" y="0"/>
            <a:ext cx="5626100" cy="287338"/>
          </a:xfrm>
          <a:prstGeom prst="rect">
            <a:avLst/>
          </a:prstGeom>
        </p:spPr>
        <p:txBody>
          <a:bodyPr lIns="0" tIns="10827" rIns="0" bIns="0">
            <a:spAutoFit/>
          </a:bodyPr>
          <a:lstStyle/>
          <a:p>
            <a:pPr marL="11397">
              <a:spcBef>
                <a:spcPts val="85"/>
              </a:spcBef>
              <a:defRPr/>
            </a:pPr>
            <a:r>
              <a:rPr b="1" spc="-9" dirty="0">
                <a:solidFill>
                  <a:srgbClr val="FF3300"/>
                </a:solidFill>
                <a:latin typeface="Arial"/>
                <a:cs typeface="Arial"/>
              </a:rPr>
              <a:t>Comparison </a:t>
            </a:r>
            <a:r>
              <a:rPr b="1" spc="-4" dirty="0">
                <a:solidFill>
                  <a:srgbClr val="FF3300"/>
                </a:solidFill>
                <a:latin typeface="Arial"/>
                <a:cs typeface="Arial"/>
              </a:rPr>
              <a:t>of </a:t>
            </a:r>
            <a:r>
              <a:rPr b="1" spc="-9" dirty="0">
                <a:solidFill>
                  <a:srgbClr val="FF3300"/>
                </a:solidFill>
                <a:latin typeface="Arial"/>
                <a:cs typeface="Arial"/>
              </a:rPr>
              <a:t>Microelectronics </a:t>
            </a:r>
            <a:r>
              <a:rPr b="1" spc="-4" dirty="0">
                <a:solidFill>
                  <a:srgbClr val="FF3300"/>
                </a:solidFill>
                <a:latin typeface="Arial"/>
                <a:cs typeface="Arial"/>
              </a:rPr>
              <a:t>and</a:t>
            </a:r>
            <a:r>
              <a:rPr b="1" spc="76" dirty="0">
                <a:solidFill>
                  <a:srgbClr val="FF3300"/>
                </a:solidFill>
                <a:latin typeface="Arial"/>
                <a:cs typeface="Arial"/>
              </a:rPr>
              <a:t> </a:t>
            </a:r>
            <a:r>
              <a:rPr b="1" spc="-9" dirty="0">
                <a:solidFill>
                  <a:srgbClr val="FF3300"/>
                </a:solidFill>
                <a:latin typeface="Arial"/>
                <a:cs typeface="Arial"/>
              </a:rPr>
              <a:t>Microsystems</a:t>
            </a:r>
            <a:endParaRPr>
              <a:latin typeface="Arial"/>
              <a:cs typeface="Arial"/>
            </a:endParaRPr>
          </a:p>
        </p:txBody>
      </p:sp>
      <p:graphicFrame>
        <p:nvGraphicFramePr>
          <p:cNvPr id="3" name="object 3">
            <a:extLst>
              <a:ext uri="{FF2B5EF4-FFF2-40B4-BE49-F238E27FC236}">
                <a16:creationId xmlns:a16="http://schemas.microsoft.com/office/drawing/2014/main" id="{8841CF5A-BF95-44DF-AFDB-38FFB6A0545E}"/>
              </a:ext>
            </a:extLst>
          </p:cNvPr>
          <p:cNvGraphicFramePr>
            <a:graphicFrameLocks noGrp="1"/>
          </p:cNvGraphicFramePr>
          <p:nvPr/>
        </p:nvGraphicFramePr>
        <p:xfrm>
          <a:off x="1524000" y="381000"/>
          <a:ext cx="9144000" cy="6738938"/>
        </p:xfrm>
        <a:graphic>
          <a:graphicData uri="http://schemas.openxmlformats.org/drawingml/2006/table">
            <a:tbl>
              <a:tblPr/>
              <a:tblGrid>
                <a:gridCol w="4459145">
                  <a:extLst>
                    <a:ext uri="{9D8B030D-6E8A-4147-A177-3AD203B41FA5}">
                      <a16:colId xmlns:a16="http://schemas.microsoft.com/office/drawing/2014/main" val="20000"/>
                    </a:ext>
                  </a:extLst>
                </a:gridCol>
                <a:gridCol w="4684855">
                  <a:extLst>
                    <a:ext uri="{9D8B030D-6E8A-4147-A177-3AD203B41FA5}">
                      <a16:colId xmlns:a16="http://schemas.microsoft.com/office/drawing/2014/main" val="20001"/>
                    </a:ext>
                  </a:extLst>
                </a:gridCol>
              </a:tblGrid>
              <a:tr h="308816">
                <a:tc>
                  <a:txBody>
                    <a:bodyPr/>
                    <a:lstStyle/>
                    <a:p>
                      <a:pPr marL="0" marR="0" lvl="0" indent="0" algn="just" defTabSz="914400" rtl="0" eaLnBrk="1" fontAlgn="base" latinLnBrk="0" hangingPunct="1">
                        <a:lnSpc>
                          <a:spcPts val="2025"/>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Microelectronics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1077913" marR="0" lvl="0" indent="0" algn="l" defTabSz="914400" rtl="0" eaLnBrk="1" fontAlgn="base" latinLnBrk="0" hangingPunct="1">
                        <a:lnSpc>
                          <a:spcPts val="2050"/>
                        </a:lnSpc>
                        <a:spcBef>
                          <a:spcPct val="0"/>
                        </a:spcBef>
                        <a:spcAft>
                          <a:spcPct val="0"/>
                        </a:spcAft>
                        <a:buClrTx/>
                        <a:buSzTx/>
                        <a:buFontTx/>
                        <a:buNone/>
                        <a:tabLst/>
                      </a:pPr>
                      <a:r>
                        <a:rPr kumimoji="0" lang="en-US" sz="1400" b="1" i="0" u="none" strike="noStrike" cap="none" normalizeH="0" baseline="0" dirty="0">
                          <a:ln>
                            <a:noFill/>
                          </a:ln>
                          <a:solidFill>
                            <a:srgbClr val="0000FF"/>
                          </a:solidFill>
                          <a:effectLst/>
                          <a:latin typeface="Times New Roman" pitchFamily="18" charset="0"/>
                          <a:cs typeface="Times New Roman" pitchFamily="18" charset="0"/>
                        </a:rPr>
                        <a:t>Microsystems </a:t>
                      </a:r>
                      <a:r>
                        <a:rPr kumimoji="0" lang="en-US" sz="1400" b="0" i="0" u="none" strike="noStrike" cap="none" normalizeH="0" baseline="0" dirty="0">
                          <a:ln>
                            <a:noFill/>
                          </a:ln>
                          <a:solidFill>
                            <a:schemeClr val="tx1"/>
                          </a:solidFill>
                          <a:effectLst/>
                          <a:latin typeface="Times New Roman" pitchFamily="18" charset="0"/>
                          <a:cs typeface="Times New Roman" pitchFamily="18" charset="0"/>
                        </a:rPr>
                        <a:t>(silicon based)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Primarily 2-dimensional structures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Complex 3-dimensional structure</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Stationary structures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May involve moving components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2724">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Transmit electricity for specific electrical functions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Perform a great variety of specific biological, chemical,</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1988"/>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electromechanical and optical functions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0750">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IC die is protected from contacting media</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Delicate components are interfaced with working media</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2724">
                <a:tc>
                  <a:txBody>
                    <a:bodyPr/>
                    <a:lstStyle/>
                    <a:p>
                      <a:pPr marL="69850"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Use single crystal silicon dies, silicon compounds,  ceramics and plastic materials</a:t>
                      </a: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88"/>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Use single crystal silicon dies and few other materials,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e.g. </a:t>
                      </a:r>
                      <a:r>
                        <a:rPr kumimoji="0" lang="en-US" sz="1400" b="0" i="0" u="none" strike="noStrike" cap="none" normalizeH="0" baseline="0" dirty="0" err="1">
                          <a:ln>
                            <a:noFill/>
                          </a:ln>
                          <a:solidFill>
                            <a:srgbClr val="0000FF"/>
                          </a:solidFill>
                          <a:effectLst/>
                          <a:latin typeface="Times New Roman" pitchFamily="18" charset="0"/>
                          <a:cs typeface="Times New Roman" pitchFamily="18" charset="0"/>
                        </a:rPr>
                        <a:t>GaAs</a:t>
                      </a: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 quartz, polymers, ceramics and metals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408">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Fewer components to be assembled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Many more components to be assembled</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0750">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Mature IC design methodologies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Lack of engineering design methodology and standards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8798">
                <a:tc>
                  <a:txBody>
                    <a:bodyPr/>
                    <a:lstStyle/>
                    <a:p>
                      <a:pPr marL="69850"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Complex patterns with high density of electrical  circuitry over substrates</a:t>
                      </a: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Simpler patterns over substrates with simpler electrical  circuitry</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0750">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Large number of electrical feed-through and leads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Fewer electrical feed-through and leads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98226">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Industrial standards available</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No industrial standard to follow in design, material  selections, fabrication processes and packaging</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Mass production</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Batch production, or on customer-need basis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83541">
                <a:tc>
                  <a:txBody>
                    <a:bodyPr/>
                    <a:lstStyle/>
                    <a:p>
                      <a:pPr marL="69850"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Fabrication techniques are proven and well</a:t>
                      </a:r>
                    </a:p>
                    <a:p>
                      <a:pPr marL="69850"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documented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Many microfabrication techniques are used for</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production, but with no standard procedures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65483">
                <a:tc>
                  <a:txBody>
                    <a:bodyPr/>
                    <a:lstStyle/>
                    <a:p>
                      <a:pPr marL="69850"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Manufacturing techniques are proven and well  documented</a:t>
                      </a: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Distinct manufacturing techniques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40750">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Packaging technology is relatively well established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Packaging technology is at the infant stage</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465994">
                <a:tc>
                  <a:txBody>
                    <a:bodyPr/>
                    <a:lstStyle/>
                    <a:p>
                      <a:pPr marL="69850"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Primarily involves electrical and chemical  engineering</a:t>
                      </a: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Involves all disciplines of science and engineering</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4" name="Footer Placeholder 3">
            <a:extLst>
              <a:ext uri="{FF2B5EF4-FFF2-40B4-BE49-F238E27FC236}">
                <a16:creationId xmlns:a16="http://schemas.microsoft.com/office/drawing/2014/main" id="{337F09B3-41A1-4FE5-B76F-E95ADF867283}"/>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1C0B93E-B52F-4F96-AAF2-895174D10FC5}"/>
              </a:ext>
            </a:extLst>
          </p:cNvPr>
          <p:cNvSpPr txBox="1">
            <a:spLocks noGrp="1"/>
          </p:cNvSpPr>
          <p:nvPr>
            <p:ph type="title"/>
          </p:nvPr>
        </p:nvSpPr>
        <p:spPr>
          <a:xfrm>
            <a:off x="2286000" y="914401"/>
            <a:ext cx="6934200" cy="447675"/>
          </a:xfrm>
        </p:spPr>
        <p:txBody>
          <a:bodyPr vert="horz" lIns="0" tIns="11397" rIns="0" bIns="0" rtlCol="0" anchor="ctr">
            <a:spAutoFit/>
          </a:bodyPr>
          <a:lstStyle/>
          <a:p>
            <a:pPr>
              <a:lnSpc>
                <a:spcPts val="3436"/>
              </a:lnSpc>
              <a:defRPr/>
            </a:pPr>
            <a:r>
              <a:rPr sz="3200" b="1" spc="-9">
                <a:solidFill>
                  <a:srgbClr val="FF0000"/>
                </a:solidFill>
                <a:latin typeface="Times New Roman" pitchFamily="18" charset="0"/>
                <a:cs typeface="Times New Roman" pitchFamily="18" charset="0"/>
              </a:rPr>
              <a:t>Scaling </a:t>
            </a:r>
            <a:r>
              <a:rPr sz="3200" b="1" spc="-4" dirty="0">
                <a:solidFill>
                  <a:srgbClr val="FF0000"/>
                </a:solidFill>
                <a:latin typeface="Times New Roman" pitchFamily="18" charset="0"/>
                <a:cs typeface="Times New Roman" pitchFamily="18" charset="0"/>
              </a:rPr>
              <a:t>Laws in </a:t>
            </a:r>
            <a:r>
              <a:rPr sz="3200" b="1" spc="-9" dirty="0">
                <a:solidFill>
                  <a:srgbClr val="FF0000"/>
                </a:solidFill>
                <a:latin typeface="Times New Roman" pitchFamily="18" charset="0"/>
                <a:cs typeface="Times New Roman" pitchFamily="18" charset="0"/>
              </a:rPr>
              <a:t>Miniaturization</a:t>
            </a:r>
            <a:endParaRPr sz="3200" b="1">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1AEE9B06-E864-497E-92FF-B2F04F2EC0D1}"/>
              </a:ext>
            </a:extLst>
          </p:cNvPr>
          <p:cNvSpPr txBox="1"/>
          <p:nvPr/>
        </p:nvSpPr>
        <p:spPr>
          <a:xfrm>
            <a:off x="1828800" y="1752601"/>
            <a:ext cx="8229600" cy="4456113"/>
          </a:xfrm>
          <a:prstGeom prst="rect">
            <a:avLst/>
          </a:prstGeom>
        </p:spPr>
        <p:txBody>
          <a:bodyPr lIns="0" tIns="10827" rIns="0" bIns="0">
            <a:spAutoFit/>
          </a:bodyPr>
          <a:lstStyle/>
          <a:p>
            <a:pPr marL="11113">
              <a:spcBef>
                <a:spcPts val="88"/>
              </a:spcBef>
              <a:defRPr/>
            </a:pPr>
            <a:r>
              <a:rPr lang="en-US" b="1" dirty="0">
                <a:latin typeface="Times New Roman" pitchFamily="18" charset="0"/>
                <a:cs typeface="Times New Roman" pitchFamily="18" charset="0"/>
              </a:rPr>
              <a:t>In this era of </a:t>
            </a:r>
            <a:r>
              <a:rPr lang="en-US" b="1" dirty="0">
                <a:solidFill>
                  <a:srgbClr val="FF00FF"/>
                </a:solidFill>
                <a:latin typeface="Times New Roman" pitchFamily="18" charset="0"/>
                <a:cs typeface="Times New Roman" pitchFamily="18" charset="0"/>
              </a:rPr>
              <a:t>“think small,”</a:t>
            </a:r>
            <a:r>
              <a:rPr lang="en-US" b="1" dirty="0">
                <a:latin typeface="Times New Roman" pitchFamily="18" charset="0"/>
                <a:cs typeface="Times New Roman" pitchFamily="18" charset="0"/>
              </a:rPr>
              <a:t> one would intuitively </a:t>
            </a:r>
            <a:r>
              <a:rPr lang="en-US" b="1" dirty="0">
                <a:solidFill>
                  <a:srgbClr val="FF00FF"/>
                </a:solidFill>
                <a:latin typeface="Times New Roman" pitchFamily="18" charset="0"/>
                <a:cs typeface="Times New Roman" pitchFamily="18" charset="0"/>
              </a:rPr>
              <a:t>simply scale down  the size of all components to a device to make it small</a:t>
            </a:r>
            <a:r>
              <a:rPr lang="en-US" b="1" dirty="0">
                <a:latin typeface="Times New Roman" pitchFamily="18" charset="0"/>
                <a:cs typeface="Times New Roman" pitchFamily="18" charset="0"/>
              </a:rPr>
              <a:t>. Unfortunately,  the reality does not work out that way.</a:t>
            </a:r>
            <a:endParaRPr lang="en-US" dirty="0">
              <a:latin typeface="Times New Roman" pitchFamily="18" charset="0"/>
              <a:cs typeface="Times New Roman" pitchFamily="18" charset="0"/>
            </a:endParaRPr>
          </a:p>
          <a:p>
            <a:pPr marL="11113">
              <a:spcBef>
                <a:spcPts val="38"/>
              </a:spcBef>
              <a:defRPr/>
            </a:pPr>
            <a:endParaRPr lang="en-US" dirty="0">
              <a:latin typeface="Times New Roman" pitchFamily="18" charset="0"/>
              <a:cs typeface="Times New Roman" pitchFamily="18" charset="0"/>
            </a:endParaRPr>
          </a:p>
          <a:p>
            <a:pPr marL="11113">
              <a:defRPr/>
            </a:pPr>
            <a:r>
              <a:rPr lang="en-US" b="1" dirty="0">
                <a:latin typeface="Times New Roman" pitchFamily="18" charset="0"/>
                <a:cs typeface="Times New Roman" pitchFamily="18" charset="0"/>
              </a:rPr>
              <a:t>It is true that nothing is there to stop one from down sizing the device  components to make the device small. There are, however, </a:t>
            </a:r>
            <a:r>
              <a:rPr lang="en-US" b="1" dirty="0">
                <a:solidFill>
                  <a:srgbClr val="FF00FF"/>
                </a:solidFill>
                <a:latin typeface="Times New Roman" pitchFamily="18" charset="0"/>
                <a:cs typeface="Times New Roman" pitchFamily="18" charset="0"/>
              </a:rPr>
              <a:t>serious  physical consequences of scaling down many physical quantities.</a:t>
            </a:r>
            <a:endParaRPr lang="en-US" dirty="0">
              <a:solidFill>
                <a:srgbClr val="FF00FF"/>
              </a:solidFill>
              <a:latin typeface="Times New Roman" pitchFamily="18" charset="0"/>
              <a:cs typeface="Times New Roman" pitchFamily="18" charset="0"/>
            </a:endParaRPr>
          </a:p>
          <a:p>
            <a:pPr marL="11113">
              <a:spcBef>
                <a:spcPts val="38"/>
              </a:spcBef>
              <a:defRPr/>
            </a:pPr>
            <a:endParaRPr lang="en-US" b="1" u="sng" dirty="0">
              <a:latin typeface="Times New Roman" pitchFamily="18" charset="0"/>
              <a:cs typeface="Times New Roman" pitchFamily="18" charset="0"/>
            </a:endParaRPr>
          </a:p>
          <a:p>
            <a:pPr marL="11113">
              <a:spcBef>
                <a:spcPts val="38"/>
              </a:spcBef>
              <a:defRPr/>
            </a:pPr>
            <a:r>
              <a:rPr lang="en-US" b="1" u="sng" dirty="0">
                <a:latin typeface="Times New Roman" pitchFamily="18" charset="0"/>
                <a:cs typeface="Times New Roman" pitchFamily="18" charset="0"/>
              </a:rPr>
              <a:t>TYPES OF SCALING</a:t>
            </a:r>
          </a:p>
          <a:p>
            <a:pPr marL="211984" indent="-201156">
              <a:spcBef>
                <a:spcPts val="90"/>
              </a:spcBef>
              <a:buClr>
                <a:srgbClr val="FF3300"/>
              </a:buClr>
              <a:buSzPct val="83333"/>
              <a:buFontTx/>
              <a:buChar char="●"/>
              <a:tabLst>
                <a:tab pos="212553" algn="l"/>
              </a:tabLst>
              <a:defRPr/>
            </a:pPr>
            <a:r>
              <a:rPr lang="en-US" b="1" spc="-4" dirty="0">
                <a:latin typeface="Times New Roman" pitchFamily="18" charset="0"/>
                <a:cs typeface="Times New Roman" pitchFamily="18" charset="0"/>
              </a:rPr>
              <a:t>Scaling in</a:t>
            </a:r>
            <a:r>
              <a:rPr lang="en-US" b="1" spc="-13" dirty="0">
                <a:latin typeface="Times New Roman" pitchFamily="18" charset="0"/>
                <a:cs typeface="Times New Roman" pitchFamily="18" charset="0"/>
              </a:rPr>
              <a:t> </a:t>
            </a:r>
            <a:r>
              <a:rPr lang="en-US" b="1" spc="-4" dirty="0">
                <a:latin typeface="Times New Roman" pitchFamily="18" charset="0"/>
                <a:cs typeface="Times New Roman" pitchFamily="18" charset="0"/>
              </a:rPr>
              <a:t>Geometry</a:t>
            </a:r>
            <a:endParaRPr lang="en-US" dirty="0">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 Rigid-Body</a:t>
            </a:r>
            <a:r>
              <a:rPr lang="en-US" b="1" spc="-40" dirty="0">
                <a:latin typeface="Times New Roman" pitchFamily="18" charset="0"/>
                <a:cs typeface="Times New Roman" pitchFamily="18" charset="0"/>
              </a:rPr>
              <a:t> </a:t>
            </a:r>
            <a:r>
              <a:rPr lang="en-US" b="1" spc="-4" dirty="0">
                <a:latin typeface="Times New Roman" pitchFamily="18" charset="0"/>
                <a:cs typeface="Times New Roman" pitchFamily="18" charset="0"/>
              </a:rPr>
              <a:t>Dynamics</a:t>
            </a:r>
            <a:endParaRPr lang="en-US" dirty="0">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 Electrostatic</a:t>
            </a:r>
            <a:r>
              <a:rPr lang="en-US" b="1" spc="-31" dirty="0">
                <a:latin typeface="Times New Roman" pitchFamily="18" charset="0"/>
                <a:cs typeface="Times New Roman" pitchFamily="18" charset="0"/>
              </a:rPr>
              <a:t> </a:t>
            </a:r>
            <a:r>
              <a:rPr lang="en-US" b="1" spc="-4" dirty="0">
                <a:latin typeface="Times New Roman" pitchFamily="18" charset="0"/>
                <a:cs typeface="Times New Roman" pitchFamily="18" charset="0"/>
              </a:rPr>
              <a:t>Forces</a:t>
            </a: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 Electromagnetic</a:t>
            </a:r>
            <a:r>
              <a:rPr lang="en-US" b="1" spc="-76" dirty="0">
                <a:latin typeface="Times New Roman" pitchFamily="18" charset="0"/>
                <a:cs typeface="Times New Roman" pitchFamily="18" charset="0"/>
              </a:rPr>
              <a:t> </a:t>
            </a:r>
            <a:r>
              <a:rPr lang="en-US" b="1" spc="-4" dirty="0">
                <a:latin typeface="Times New Roman" pitchFamily="18" charset="0"/>
                <a:cs typeface="Times New Roman" pitchFamily="18" charset="0"/>
              </a:rPr>
              <a:t>Forces</a:t>
            </a:r>
            <a:endParaRPr lang="en-US" dirty="0">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a:t>
            </a:r>
            <a:r>
              <a:rPr lang="en-US" b="1" spc="-13" dirty="0">
                <a:latin typeface="Times New Roman" pitchFamily="18" charset="0"/>
                <a:cs typeface="Times New Roman" pitchFamily="18" charset="0"/>
              </a:rPr>
              <a:t> </a:t>
            </a:r>
            <a:r>
              <a:rPr lang="en-US" b="1" spc="-4" dirty="0">
                <a:latin typeface="Times New Roman" pitchFamily="18" charset="0"/>
                <a:cs typeface="Times New Roman" pitchFamily="18" charset="0"/>
              </a:rPr>
              <a:t>Electricity</a:t>
            </a:r>
            <a:endParaRPr lang="en-US" dirty="0">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 Fluid</a:t>
            </a:r>
            <a:r>
              <a:rPr lang="en-US" b="1" spc="-22" dirty="0">
                <a:latin typeface="Times New Roman" pitchFamily="18" charset="0"/>
                <a:cs typeface="Times New Roman" pitchFamily="18" charset="0"/>
              </a:rPr>
              <a:t> </a:t>
            </a:r>
            <a:r>
              <a:rPr lang="en-US" b="1" spc="-4" dirty="0">
                <a:latin typeface="Times New Roman" pitchFamily="18" charset="0"/>
                <a:cs typeface="Times New Roman" pitchFamily="18" charset="0"/>
              </a:rPr>
              <a:t>Mechanics</a:t>
            </a:r>
            <a:endParaRPr lang="en-US" dirty="0">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latin typeface="Times New Roman" pitchFamily="18" charset="0"/>
                <a:cs typeface="Times New Roman" pitchFamily="18" charset="0"/>
              </a:rPr>
              <a:t>Scaling in Heat</a:t>
            </a:r>
            <a:r>
              <a:rPr lang="en-US" b="1" spc="-18" dirty="0">
                <a:latin typeface="Times New Roman" pitchFamily="18" charset="0"/>
                <a:cs typeface="Times New Roman" pitchFamily="18" charset="0"/>
              </a:rPr>
              <a:t> </a:t>
            </a:r>
            <a:r>
              <a:rPr lang="en-US" b="1" spc="-4" dirty="0">
                <a:latin typeface="Times New Roman" pitchFamily="18" charset="0"/>
                <a:cs typeface="Times New Roman" pitchFamily="18" charset="0"/>
              </a:rPr>
              <a:t>Transfer</a:t>
            </a:r>
            <a:endParaRPr lang="en-US"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F345DCC6-EAF5-4B13-871A-797DBCC4898E}"/>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3F2D7DE-604F-45C7-8875-486330F3637A}"/>
              </a:ext>
            </a:extLst>
          </p:cNvPr>
          <p:cNvSpPr txBox="1">
            <a:spLocks noGrp="1"/>
          </p:cNvSpPr>
          <p:nvPr>
            <p:ph type="title"/>
          </p:nvPr>
        </p:nvSpPr>
        <p:spPr>
          <a:xfrm>
            <a:off x="1981200" y="609601"/>
            <a:ext cx="8229600" cy="627063"/>
          </a:xfrm>
        </p:spPr>
        <p:txBody>
          <a:bodyPr vert="horz" lIns="0" tIns="11397" rIns="0" bIns="0" rtlCol="0" anchor="ctr">
            <a:spAutoFit/>
          </a:bodyPr>
          <a:lstStyle/>
          <a:p>
            <a:pPr marL="110550">
              <a:spcBef>
                <a:spcPts val="90"/>
              </a:spcBef>
              <a:defRPr/>
            </a:pPr>
            <a:r>
              <a:rPr b="1" spc="-4" dirty="0">
                <a:solidFill>
                  <a:srgbClr val="FF0000"/>
                </a:solidFill>
                <a:latin typeface="Times New Roman" pitchFamily="18" charset="0"/>
                <a:cs typeface="Times New Roman" pitchFamily="18" charset="0"/>
              </a:rPr>
              <a:t>WHY SCALING</a:t>
            </a:r>
            <a:r>
              <a:rPr b="1" spc="-72" dirty="0">
                <a:solidFill>
                  <a:srgbClr val="FF0000"/>
                </a:solidFill>
                <a:latin typeface="Times New Roman" pitchFamily="18" charset="0"/>
                <a:cs typeface="Times New Roman" pitchFamily="18" charset="0"/>
              </a:rPr>
              <a:t> </a:t>
            </a:r>
            <a:r>
              <a:rPr b="1" spc="-4" dirty="0">
                <a:solidFill>
                  <a:srgbClr val="FF0000"/>
                </a:solidFill>
                <a:latin typeface="Times New Roman" pitchFamily="18" charset="0"/>
                <a:cs typeface="Times New Roman" pitchFamily="18" charset="0"/>
              </a:rPr>
              <a:t>LAWS?</a:t>
            </a:r>
          </a:p>
        </p:txBody>
      </p:sp>
      <p:sp>
        <p:nvSpPr>
          <p:cNvPr id="15363" name="object 3">
            <a:extLst>
              <a:ext uri="{FF2B5EF4-FFF2-40B4-BE49-F238E27FC236}">
                <a16:creationId xmlns:a16="http://schemas.microsoft.com/office/drawing/2014/main" id="{8CA17651-F4D9-48EA-80EA-A68355792DD1}"/>
              </a:ext>
            </a:extLst>
          </p:cNvPr>
          <p:cNvSpPr txBox="1">
            <a:spLocks noChangeArrowheads="1"/>
          </p:cNvSpPr>
          <p:nvPr/>
        </p:nvSpPr>
        <p:spPr bwMode="auto">
          <a:xfrm>
            <a:off x="2170114" y="1468438"/>
            <a:ext cx="7875587"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873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a:spcBef>
                <a:spcPts val="88"/>
              </a:spcBef>
              <a:buClrTx/>
              <a:buNone/>
            </a:pPr>
            <a:r>
              <a:rPr lang="en-US" altLang="en-US" sz="1600" b="1"/>
              <a:t>Miniaturizing machines and physical systems is an ongoing effort in  human civilization.</a:t>
            </a:r>
            <a:endParaRPr lang="en-US" altLang="en-US" sz="1600"/>
          </a:p>
          <a:p>
            <a:pPr algn="just">
              <a:spcBef>
                <a:spcPts val="25"/>
              </a:spcBef>
              <a:buClrTx/>
              <a:buNone/>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600" b="1"/>
              <a:t>This effort has been intensified in recent years as market demands for:</a:t>
            </a:r>
            <a:endParaRPr lang="en-US" altLang="en-US" sz="1600"/>
          </a:p>
          <a:p>
            <a:pPr algn="just">
              <a:spcBef>
                <a:spcPts val="38"/>
              </a:spcBef>
              <a:buClrTx/>
              <a:buNone/>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800" b="1">
                <a:solidFill>
                  <a:srgbClr val="FF0000"/>
                </a:solidFill>
              </a:rPr>
              <a:t>Intelligent, </a:t>
            </a:r>
            <a:r>
              <a:rPr lang="en-US" altLang="en-US" sz="1800" b="1">
                <a:solidFill>
                  <a:srgbClr val="FF3300"/>
                </a:solidFill>
              </a:rPr>
              <a:t>Robust, Multi-functional and Low cost</a:t>
            </a:r>
            <a:endParaRPr lang="en-US" altLang="en-US" sz="1800"/>
          </a:p>
          <a:p>
            <a:pPr algn="just">
              <a:spcBef>
                <a:spcPts val="25"/>
              </a:spcBef>
              <a:buClrTx/>
              <a:buNone/>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600" b="1"/>
              <a:t>consumer products has become more strong than ever.</a:t>
            </a:r>
            <a:endParaRPr lang="en-US" altLang="en-US" sz="1600"/>
          </a:p>
          <a:p>
            <a:pPr algn="just">
              <a:spcBef>
                <a:spcPts val="25"/>
              </a:spcBef>
              <a:buClrTx/>
              <a:buNone/>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600" b="1"/>
              <a:t>The only solution to produce these consumer products is to package  many components into the product –</a:t>
            </a:r>
            <a:endParaRPr lang="en-US" altLang="en-US" sz="1600"/>
          </a:p>
          <a:p>
            <a:pPr algn="just">
              <a:spcBef>
                <a:spcPts val="13"/>
              </a:spcBef>
              <a:buClrTx/>
              <a:buNone/>
            </a:pPr>
            <a:r>
              <a:rPr lang="en-US" altLang="en-US" sz="1800" b="1">
                <a:solidFill>
                  <a:srgbClr val="0000FF"/>
                </a:solidFill>
              </a:rPr>
              <a:t>making it necessary to miniaturize each individual components.</a:t>
            </a:r>
            <a:endParaRPr lang="en-US" altLang="en-US" sz="1800"/>
          </a:p>
          <a:p>
            <a:pPr algn="just">
              <a:spcBef>
                <a:spcPts val="13"/>
              </a:spcBef>
              <a:buClrTx/>
              <a:buNone/>
            </a:pPr>
            <a:endParaRPr lang="en-US" altLang="en-US" sz="22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800" b="1">
                <a:solidFill>
                  <a:srgbClr val="FF3300"/>
                </a:solidFill>
              </a:rPr>
              <a:t>Miniaturization of physical systems is a lot more than just scaling down  device components in sizes.</a:t>
            </a:r>
            <a:endParaRPr lang="en-US" altLang="en-US" sz="1800"/>
          </a:p>
          <a:p>
            <a:pPr algn="just">
              <a:spcBef>
                <a:spcPts val="38"/>
              </a:spcBef>
              <a:buClrTx/>
              <a:buNone/>
            </a:pPr>
            <a:endParaRPr lang="en-US" altLang="en-US" sz="1800">
              <a:latin typeface="Times New Roman" panose="02020603050405020304" pitchFamily="18" charset="0"/>
              <a:cs typeface="Times New Roman" panose="02020603050405020304" pitchFamily="18" charset="0"/>
            </a:endParaRPr>
          </a:p>
          <a:p>
            <a:pPr algn="just" eaLnBrk="1" hangingPunct="1">
              <a:spcBef>
                <a:spcPct val="0"/>
              </a:spcBef>
              <a:buClrTx/>
              <a:buFontTx/>
              <a:buNone/>
            </a:pPr>
            <a:r>
              <a:rPr lang="en-US" altLang="en-US" sz="1800" b="1">
                <a:solidFill>
                  <a:srgbClr val="FF3300"/>
                </a:solidFill>
              </a:rPr>
              <a:t>Some physical systems either cannot be scaled down favorably,  or cannot be scaled down at all!</a:t>
            </a:r>
            <a:endParaRPr lang="en-US" altLang="en-US" sz="1800"/>
          </a:p>
        </p:txBody>
      </p:sp>
      <p:sp>
        <p:nvSpPr>
          <p:cNvPr id="3" name="Footer Placeholder 2">
            <a:extLst>
              <a:ext uri="{FF2B5EF4-FFF2-40B4-BE49-F238E27FC236}">
                <a16:creationId xmlns:a16="http://schemas.microsoft.com/office/drawing/2014/main" id="{DC6B6F93-96CC-4525-8E5E-A93C410B65F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B27B8F1-AE15-4EB4-BC31-6DAF5E11994A}"/>
              </a:ext>
            </a:extLst>
          </p:cNvPr>
          <p:cNvSpPr txBox="1">
            <a:spLocks noGrp="1"/>
          </p:cNvSpPr>
          <p:nvPr>
            <p:ph type="title"/>
          </p:nvPr>
        </p:nvSpPr>
        <p:spPr>
          <a:xfrm>
            <a:off x="1981201" y="368477"/>
            <a:ext cx="5216525" cy="1291873"/>
          </a:xfrm>
          <a:solidFill>
            <a:srgbClr val="FFFF99"/>
          </a:solidFill>
          <a:ln w="25400">
            <a:solidFill>
              <a:srgbClr val="000000"/>
            </a:solidFill>
          </a:ln>
        </p:spPr>
        <p:txBody>
          <a:bodyPr vert="horz" lIns="0" tIns="72371" rIns="0" bIns="0" rtlCol="0" anchor="ctr">
            <a:spAutoFit/>
          </a:bodyPr>
          <a:lstStyle/>
          <a:p>
            <a:pPr marL="166396">
              <a:spcBef>
                <a:spcPts val="570"/>
              </a:spcBef>
              <a:defRPr/>
            </a:pPr>
            <a:r>
              <a:rPr b="1" dirty="0">
                <a:solidFill>
                  <a:srgbClr val="FF0000"/>
                </a:solidFill>
                <a:latin typeface="Times New Roman" pitchFamily="18" charset="0"/>
                <a:cs typeface="Times New Roman" pitchFamily="18" charset="0"/>
              </a:rPr>
              <a:t>Types of </a:t>
            </a:r>
            <a:r>
              <a:rPr b="1" spc="-4" dirty="0">
                <a:solidFill>
                  <a:srgbClr val="FF0000"/>
                </a:solidFill>
                <a:latin typeface="Times New Roman" pitchFamily="18" charset="0"/>
                <a:cs typeface="Times New Roman" pitchFamily="18" charset="0"/>
              </a:rPr>
              <a:t>Scaling</a:t>
            </a:r>
            <a:r>
              <a:rPr b="1" spc="-45" dirty="0">
                <a:solidFill>
                  <a:srgbClr val="FF0000"/>
                </a:solidFill>
                <a:latin typeface="Times New Roman" pitchFamily="18" charset="0"/>
                <a:cs typeface="Times New Roman" pitchFamily="18" charset="0"/>
              </a:rPr>
              <a:t> </a:t>
            </a:r>
            <a:r>
              <a:rPr b="1" dirty="0">
                <a:solidFill>
                  <a:srgbClr val="FF0000"/>
                </a:solidFill>
                <a:latin typeface="Times New Roman" pitchFamily="18" charset="0"/>
                <a:cs typeface="Times New Roman" pitchFamily="18" charset="0"/>
              </a:rPr>
              <a:t>Laws</a:t>
            </a:r>
          </a:p>
        </p:txBody>
      </p:sp>
      <p:sp>
        <p:nvSpPr>
          <p:cNvPr id="3" name="object 3">
            <a:extLst>
              <a:ext uri="{FF2B5EF4-FFF2-40B4-BE49-F238E27FC236}">
                <a16:creationId xmlns:a16="http://schemas.microsoft.com/office/drawing/2014/main" id="{C5A59350-9B9B-46E8-AD20-C3045E4F9BCD}"/>
              </a:ext>
            </a:extLst>
          </p:cNvPr>
          <p:cNvSpPr txBox="1"/>
          <p:nvPr/>
        </p:nvSpPr>
        <p:spPr>
          <a:xfrm>
            <a:off x="2057401" y="2667000"/>
            <a:ext cx="4932363" cy="935038"/>
          </a:xfrm>
          <a:prstGeom prst="rect">
            <a:avLst/>
          </a:prstGeom>
        </p:spPr>
        <p:txBody>
          <a:bodyPr lIns="0" tIns="11397" rIns="0" bIns="0">
            <a:spAutoFit/>
          </a:bodyPr>
          <a:lstStyle/>
          <a:p>
            <a:pPr marL="11397">
              <a:spcBef>
                <a:spcPts val="90"/>
              </a:spcBef>
              <a:tabLst>
                <a:tab pos="421688" algn="l"/>
              </a:tabLst>
              <a:defRPr/>
            </a:pPr>
            <a:r>
              <a:rPr sz="2000" b="1" spc="-4" dirty="0">
                <a:solidFill>
                  <a:srgbClr val="FF0000"/>
                </a:solidFill>
                <a:latin typeface="Times New Roman" pitchFamily="18" charset="0"/>
                <a:cs typeface="Times New Roman" pitchFamily="18" charset="0"/>
              </a:rPr>
              <a:t>1.	Scaling in</a:t>
            </a:r>
            <a:r>
              <a:rPr sz="2000" b="1" spc="-13" dirty="0">
                <a:solidFill>
                  <a:srgbClr val="FF0000"/>
                </a:solidFill>
                <a:latin typeface="Times New Roman" pitchFamily="18" charset="0"/>
                <a:cs typeface="Times New Roman" pitchFamily="18" charset="0"/>
              </a:rPr>
              <a:t> </a:t>
            </a:r>
            <a:r>
              <a:rPr sz="2000" b="1" spc="-4" dirty="0">
                <a:solidFill>
                  <a:srgbClr val="FF0000"/>
                </a:solidFill>
                <a:latin typeface="Times New Roman" pitchFamily="18" charset="0"/>
                <a:cs typeface="Times New Roman" pitchFamily="18" charset="0"/>
              </a:rPr>
              <a:t>Geometry:</a:t>
            </a:r>
            <a:endParaRPr sz="2000">
              <a:latin typeface="Times New Roman" pitchFamily="18" charset="0"/>
              <a:cs typeface="Times New Roman" pitchFamily="18" charset="0"/>
            </a:endParaRPr>
          </a:p>
          <a:p>
            <a:pPr>
              <a:spcBef>
                <a:spcPts val="49"/>
              </a:spcBef>
              <a:defRPr/>
            </a:pPr>
            <a:endParaRPr sz="2000">
              <a:latin typeface="Times New Roman" pitchFamily="18" charset="0"/>
              <a:cs typeface="Times New Roman" pitchFamily="18" charset="0"/>
            </a:endParaRPr>
          </a:p>
          <a:p>
            <a:pPr marL="421688">
              <a:defRPr/>
            </a:pPr>
            <a:r>
              <a:rPr sz="2000" b="1" spc="-4" dirty="0">
                <a:solidFill>
                  <a:srgbClr val="0000FF"/>
                </a:solidFill>
                <a:latin typeface="Times New Roman" pitchFamily="18" charset="0"/>
                <a:cs typeface="Times New Roman" pitchFamily="18" charset="0"/>
              </a:rPr>
              <a:t>Scaling of physical size of</a:t>
            </a:r>
            <a:r>
              <a:rPr sz="2000" b="1" spc="-58" dirty="0">
                <a:solidFill>
                  <a:srgbClr val="0000FF"/>
                </a:solidFill>
                <a:latin typeface="Times New Roman" pitchFamily="18" charset="0"/>
                <a:cs typeface="Times New Roman" pitchFamily="18" charset="0"/>
              </a:rPr>
              <a:t> </a:t>
            </a:r>
            <a:r>
              <a:rPr sz="2000" b="1" spc="-4" dirty="0">
                <a:solidFill>
                  <a:srgbClr val="0000FF"/>
                </a:solidFill>
                <a:latin typeface="Times New Roman" pitchFamily="18" charset="0"/>
                <a:cs typeface="Times New Roman" pitchFamily="18" charset="0"/>
              </a:rPr>
              <a:t>objects</a:t>
            </a:r>
            <a:endParaRPr sz="2000">
              <a:latin typeface="Times New Roman" pitchFamily="18" charset="0"/>
              <a:cs typeface="Times New Roman" pitchFamily="18" charset="0"/>
            </a:endParaRPr>
          </a:p>
        </p:txBody>
      </p:sp>
      <p:sp>
        <p:nvSpPr>
          <p:cNvPr id="16388" name="object 4">
            <a:extLst>
              <a:ext uri="{FF2B5EF4-FFF2-40B4-BE49-F238E27FC236}">
                <a16:creationId xmlns:a16="http://schemas.microsoft.com/office/drawing/2014/main" id="{5A20490B-5960-47CB-878A-57908D22340F}"/>
              </a:ext>
            </a:extLst>
          </p:cNvPr>
          <p:cNvSpPr txBox="1">
            <a:spLocks noChangeArrowheads="1"/>
          </p:cNvSpPr>
          <p:nvPr/>
        </p:nvSpPr>
        <p:spPr bwMode="auto">
          <a:xfrm>
            <a:off x="2133601" y="4267200"/>
            <a:ext cx="55594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tabLst>
                <a:tab pos="420688"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420688"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420688"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420688"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9pPr>
          </a:lstStyle>
          <a:p>
            <a:pPr>
              <a:spcBef>
                <a:spcPts val="88"/>
              </a:spcBef>
              <a:buClrTx/>
              <a:buNone/>
            </a:pPr>
            <a:r>
              <a:rPr lang="en-US" altLang="en-US" sz="2000" b="1">
                <a:solidFill>
                  <a:srgbClr val="FF0000"/>
                </a:solidFill>
                <a:latin typeface="Times New Roman" panose="02020603050405020304" pitchFamily="18" charset="0"/>
                <a:cs typeface="Times New Roman" panose="02020603050405020304" pitchFamily="18" charset="0"/>
              </a:rPr>
              <a:t>2.	Scaling of Phenomenological Behavior</a:t>
            </a:r>
            <a:endParaRPr lang="en-US" altLang="en-US" sz="2000">
              <a:latin typeface="Times New Roman" panose="02020603050405020304" pitchFamily="18" charset="0"/>
              <a:cs typeface="Times New Roman" panose="02020603050405020304" pitchFamily="18" charset="0"/>
            </a:endParaRPr>
          </a:p>
          <a:p>
            <a:pPr>
              <a:spcBef>
                <a:spcPts val="50"/>
              </a:spcBef>
              <a:buClrTx/>
              <a:buNone/>
            </a:pPr>
            <a:endParaRPr lang="en-US" altLang="en-US" sz="2000">
              <a:latin typeface="Times New Roman" panose="02020603050405020304" pitchFamily="18" charset="0"/>
              <a:cs typeface="Times New Roman" panose="02020603050405020304" pitchFamily="18" charset="0"/>
            </a:endParaRPr>
          </a:p>
          <a:p>
            <a:pPr eaLnBrk="1" hangingPunct="1">
              <a:spcBef>
                <a:spcPct val="0"/>
              </a:spcBef>
              <a:buClrTx/>
              <a:buFontTx/>
              <a:buNone/>
            </a:pPr>
            <a:r>
              <a:rPr lang="en-US" altLang="en-US" sz="2000" b="1">
                <a:solidFill>
                  <a:srgbClr val="0000FF"/>
                </a:solidFill>
                <a:latin typeface="Times New Roman" panose="02020603050405020304" pitchFamily="18" charset="0"/>
                <a:cs typeface="Times New Roman" panose="02020603050405020304" pitchFamily="18" charset="0"/>
              </a:rPr>
              <a:t>Scaling of both size and material  characterizations</a:t>
            </a:r>
            <a:endParaRPr lang="en-US" altLang="en-US" sz="2000">
              <a:latin typeface="Times New Roman" panose="02020603050405020304" pitchFamily="18" charset="0"/>
              <a:cs typeface="Times New Roman" panose="02020603050405020304" pitchFamily="18" charset="0"/>
            </a:endParaRPr>
          </a:p>
        </p:txBody>
      </p:sp>
      <p:sp>
        <p:nvSpPr>
          <p:cNvPr id="16389" name="Rectangle 4">
            <a:extLst>
              <a:ext uri="{FF2B5EF4-FFF2-40B4-BE49-F238E27FC236}">
                <a16:creationId xmlns:a16="http://schemas.microsoft.com/office/drawing/2014/main" id="{E05D7D5A-6D8D-4D8A-A534-6B7882BF81EC}"/>
              </a:ext>
            </a:extLst>
          </p:cNvPr>
          <p:cNvSpPr>
            <a:spLocks noChangeArrowheads="1"/>
          </p:cNvSpPr>
          <p:nvPr/>
        </p:nvSpPr>
        <p:spPr bwMode="auto">
          <a:xfrm>
            <a:off x="2133600" y="1371601"/>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a:spcBef>
                <a:spcPts val="88"/>
              </a:spcBef>
              <a:buClrTx/>
              <a:buNone/>
            </a:pPr>
            <a:r>
              <a:rPr lang="en-US" altLang="en-US" sz="2000" b="1">
                <a:solidFill>
                  <a:srgbClr val="FF3300"/>
                </a:solidFill>
                <a:latin typeface="Times New Roman" panose="02020603050405020304" pitchFamily="18" charset="0"/>
                <a:cs typeface="Times New Roman" panose="02020603050405020304" pitchFamily="18" charset="0"/>
              </a:rPr>
              <a:t>Scaling laws  become the very first thing that any engineer would do in the design of  MEMS and microsystems.</a:t>
            </a:r>
            <a:endParaRPr lang="en-US" altLang="en-US" sz="2000">
              <a:latin typeface="Times New Roman" panose="02020603050405020304" pitchFamily="18" charset="0"/>
              <a:cs typeface="Times New Roman" panose="02020603050405020304" pitchFamily="18" charset="0"/>
            </a:endParaRPr>
          </a:p>
        </p:txBody>
      </p:sp>
      <p:pic>
        <p:nvPicPr>
          <p:cNvPr id="16390" name="Picture 2" descr="C:\Users\Administrator\Desktop\srm-ramapuram-logo-2.png">
            <a:extLst>
              <a:ext uri="{FF2B5EF4-FFF2-40B4-BE49-F238E27FC236}">
                <a16:creationId xmlns:a16="http://schemas.microsoft.com/office/drawing/2014/main" id="{74910FB6-C3AE-4368-A5E6-E43964A37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DD0695D8-2662-486B-95E3-5CDD96A55A14}"/>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3.Magnetic elastic sensor </a:t>
            </a:r>
          </a:p>
        </p:txBody>
      </p:sp>
      <p:sp>
        <p:nvSpPr>
          <p:cNvPr id="3" name="Content Placeholder 2"/>
          <p:cNvSpPr>
            <a:spLocks noGrp="1"/>
          </p:cNvSpPr>
          <p:nvPr>
            <p:ph idx="1"/>
          </p:nvPr>
        </p:nvSpPr>
        <p:spPr/>
        <p:txBody>
          <a:bodyPr/>
          <a:lstStyle/>
          <a:p>
            <a:r>
              <a:rPr lang="en-US" dirty="0"/>
              <a:t>Produced using </a:t>
            </a:r>
            <a:r>
              <a:rPr lang="en-US" dirty="0" err="1"/>
              <a:t>villari</a:t>
            </a:r>
            <a:r>
              <a:rPr lang="en-US" dirty="0"/>
              <a:t> effect in which a tensile or </a:t>
            </a:r>
            <a:r>
              <a:rPr lang="en-US" dirty="0">
                <a:solidFill>
                  <a:srgbClr val="FF0000"/>
                </a:solidFill>
              </a:rPr>
              <a:t>compressive stress changes magnetization or affects magnetization </a:t>
            </a:r>
            <a:r>
              <a:rPr lang="en-US" dirty="0"/>
              <a:t>in some way.</a:t>
            </a:r>
          </a:p>
          <a:p>
            <a:r>
              <a:rPr lang="en-US" dirty="0"/>
              <a:t>The </a:t>
            </a:r>
            <a:r>
              <a:rPr lang="en-US" b="1" dirty="0"/>
              <a:t>inverse magnetostrictive effect</a:t>
            </a:r>
            <a:r>
              <a:rPr lang="en-US" dirty="0"/>
              <a:t>, </a:t>
            </a:r>
            <a:r>
              <a:rPr lang="en-US" b="1" dirty="0"/>
              <a:t>magnetoelastic effect</a:t>
            </a:r>
            <a:r>
              <a:rPr lang="en-US" dirty="0"/>
              <a:t> or </a:t>
            </a:r>
            <a:r>
              <a:rPr lang="en-US" b="1" dirty="0"/>
              <a:t>Villari effect</a:t>
            </a:r>
            <a:r>
              <a:rPr lang="en-US" dirty="0"/>
              <a:t> is the change of the </a:t>
            </a:r>
            <a:r>
              <a:rPr lang="en-US" dirty="0">
                <a:solidFill>
                  <a:srgbClr val="FF0000"/>
                </a:solidFill>
              </a:rPr>
              <a:t>magnetization of a material when subjected to a mechanical stress.</a:t>
            </a:r>
          </a:p>
          <a:p>
            <a:endParaRPr lang="en-US" dirty="0"/>
          </a:p>
          <a:p>
            <a:endParaRPr lang="en-US" dirty="0"/>
          </a:p>
        </p:txBody>
      </p:sp>
    </p:spTree>
    <p:extLst>
      <p:ext uri="{BB962C8B-B14F-4D97-AF65-F5344CB8AC3E}">
        <p14:creationId xmlns:p14="http://schemas.microsoft.com/office/powerpoint/2010/main" val="41421542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4">
            <a:extLst>
              <a:ext uri="{FF2B5EF4-FFF2-40B4-BE49-F238E27FC236}">
                <a16:creationId xmlns:a16="http://schemas.microsoft.com/office/drawing/2014/main" id="{5C1427DD-F398-4ECE-A246-F5786A570460}"/>
              </a:ext>
            </a:extLst>
          </p:cNvPr>
          <p:cNvSpPr txBox="1">
            <a:spLocks noChangeArrowheads="1"/>
          </p:cNvSpPr>
          <p:nvPr/>
        </p:nvSpPr>
        <p:spPr bwMode="auto">
          <a:xfrm>
            <a:off x="2289175" y="1617663"/>
            <a:ext cx="7627938"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292100" indent="-227013">
              <a:spcBef>
                <a:spcPts val="300"/>
              </a:spcBef>
              <a:buClr>
                <a:srgbClr val="A04DA3"/>
              </a:buClr>
              <a:buFont typeface="Georgia" panose="02040502050405020303" pitchFamily="18" charset="0"/>
              <a:buChar char="•"/>
              <a:tabLst>
                <a:tab pos="246063"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246063"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246063"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246063"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9pPr>
          </a:lstStyle>
          <a:p>
            <a:pPr algn="just">
              <a:spcBef>
                <a:spcPts val="88"/>
              </a:spcBef>
              <a:buClr>
                <a:srgbClr val="FF0000"/>
              </a:buClr>
              <a:buFont typeface="Arial Black" panose="020B0A04020102020204" pitchFamily="34" charset="0"/>
              <a:buChar char="●"/>
            </a:pPr>
            <a:r>
              <a:rPr lang="en-US" altLang="en-US" sz="1600" b="1">
                <a:solidFill>
                  <a:srgbClr val="00009A"/>
                </a:solidFill>
                <a:latin typeface="Times New Roman" panose="02020603050405020304" pitchFamily="18" charset="0"/>
                <a:cs typeface="Times New Roman" panose="02020603050405020304" pitchFamily="18" charset="0"/>
              </a:rPr>
              <a:t>Volume (V) </a:t>
            </a:r>
            <a:r>
              <a:rPr lang="en-US" altLang="en-US" sz="1600" b="1">
                <a:latin typeface="Times New Roman" panose="02020603050405020304" pitchFamily="18" charset="0"/>
                <a:cs typeface="Times New Roman" panose="02020603050405020304" pitchFamily="18" charset="0"/>
              </a:rPr>
              <a:t>and </a:t>
            </a:r>
            <a:r>
              <a:rPr lang="en-US" altLang="en-US" sz="1600" b="1">
                <a:solidFill>
                  <a:srgbClr val="00009A"/>
                </a:solidFill>
                <a:latin typeface="Times New Roman" panose="02020603050405020304" pitchFamily="18" charset="0"/>
                <a:cs typeface="Times New Roman" panose="02020603050405020304" pitchFamily="18" charset="0"/>
              </a:rPr>
              <a:t>surface (S) </a:t>
            </a:r>
            <a:r>
              <a:rPr lang="en-US" altLang="en-US" sz="1600" b="1">
                <a:latin typeface="Times New Roman" panose="02020603050405020304" pitchFamily="18" charset="0"/>
                <a:cs typeface="Times New Roman" panose="02020603050405020304" pitchFamily="18" charset="0"/>
              </a:rPr>
              <a:t>are two physical parameters that are frequently  involved in machine design.</a:t>
            </a:r>
            <a:endParaRPr lang="en-US" altLang="en-US" sz="1600">
              <a:latin typeface="Times New Roman" panose="02020603050405020304" pitchFamily="18" charset="0"/>
              <a:cs typeface="Times New Roman" panose="02020603050405020304" pitchFamily="18" charset="0"/>
            </a:endParaRPr>
          </a:p>
          <a:p>
            <a:pPr algn="just">
              <a:spcBef>
                <a:spcPts val="25"/>
              </a:spcBef>
              <a:buClr>
                <a:srgbClr val="FF0000"/>
              </a:buClr>
              <a:buFont typeface="Arial Black" panose="020B0A04020102020204" pitchFamily="34" charset="0"/>
              <a:buChar char="●"/>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
                <a:srgbClr val="FF0000"/>
              </a:buClr>
              <a:buFont typeface="Arial Black" panose="020B0A04020102020204" pitchFamily="34" charset="0"/>
              <a:buChar char="●"/>
            </a:pPr>
            <a:r>
              <a:rPr lang="en-US" altLang="en-US" sz="1600" b="1">
                <a:latin typeface="Times New Roman" panose="02020603050405020304" pitchFamily="18" charset="0"/>
                <a:cs typeface="Times New Roman" panose="02020603050405020304" pitchFamily="18" charset="0"/>
              </a:rPr>
              <a:t>Volume leads to the </a:t>
            </a:r>
            <a:r>
              <a:rPr lang="en-US" altLang="en-US" sz="1600" b="1">
                <a:solidFill>
                  <a:srgbClr val="00009A"/>
                </a:solidFill>
                <a:latin typeface="Times New Roman" panose="02020603050405020304" pitchFamily="18" charset="0"/>
                <a:cs typeface="Times New Roman" panose="02020603050405020304" pitchFamily="18" charset="0"/>
              </a:rPr>
              <a:t>mass </a:t>
            </a:r>
            <a:r>
              <a:rPr lang="en-US" altLang="en-US" sz="1600" b="1">
                <a:latin typeface="Times New Roman" panose="02020603050405020304" pitchFamily="18" charset="0"/>
                <a:cs typeface="Times New Roman" panose="02020603050405020304" pitchFamily="18" charset="0"/>
              </a:rPr>
              <a:t>and </a:t>
            </a:r>
            <a:r>
              <a:rPr lang="en-US" altLang="en-US" sz="1600" b="1">
                <a:solidFill>
                  <a:srgbClr val="3366FF"/>
                </a:solidFill>
                <a:latin typeface="Times New Roman" panose="02020603050405020304" pitchFamily="18" charset="0"/>
                <a:cs typeface="Times New Roman" panose="02020603050405020304" pitchFamily="18" charset="0"/>
              </a:rPr>
              <a:t>weight</a:t>
            </a:r>
            <a:r>
              <a:rPr lang="en-US" altLang="en-US" sz="1600" b="1">
                <a:latin typeface="Times New Roman" panose="02020603050405020304" pitchFamily="18" charset="0"/>
                <a:cs typeface="Times New Roman" panose="02020603050405020304" pitchFamily="18" charset="0"/>
              </a:rPr>
              <a:t> of device components.</a:t>
            </a:r>
            <a:endParaRPr lang="en-US" altLang="en-US" sz="1600">
              <a:latin typeface="Times New Roman" panose="02020603050405020304" pitchFamily="18" charset="0"/>
              <a:cs typeface="Times New Roman" panose="02020603050405020304" pitchFamily="18" charset="0"/>
            </a:endParaRPr>
          </a:p>
          <a:p>
            <a:pPr algn="just">
              <a:spcBef>
                <a:spcPts val="38"/>
              </a:spcBef>
              <a:buClr>
                <a:srgbClr val="FF0000"/>
              </a:buClr>
              <a:buFont typeface="Arial Black" panose="020B0A04020102020204" pitchFamily="34" charset="0"/>
              <a:buChar char="●"/>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
                <a:srgbClr val="FF0000"/>
              </a:buClr>
              <a:buFont typeface="Arial Black" panose="020B0A04020102020204" pitchFamily="34" charset="0"/>
              <a:buChar char="●"/>
            </a:pPr>
            <a:r>
              <a:rPr lang="en-US" altLang="en-US" sz="1600" b="1">
                <a:latin typeface="Times New Roman" panose="02020603050405020304" pitchFamily="18" charset="0"/>
                <a:cs typeface="Times New Roman" panose="02020603050405020304" pitchFamily="18" charset="0"/>
              </a:rPr>
              <a:t>Volume relates to both </a:t>
            </a:r>
            <a:r>
              <a:rPr lang="en-US" altLang="en-US" sz="1600" b="1">
                <a:solidFill>
                  <a:srgbClr val="00009A"/>
                </a:solidFill>
                <a:latin typeface="Times New Roman" panose="02020603050405020304" pitchFamily="18" charset="0"/>
                <a:cs typeface="Times New Roman" panose="02020603050405020304" pitchFamily="18" charset="0"/>
              </a:rPr>
              <a:t>mechanical and thermal inertia</a:t>
            </a:r>
            <a:r>
              <a:rPr lang="en-US" altLang="en-US" sz="1600" b="1">
                <a:latin typeface="Times New Roman" panose="02020603050405020304" pitchFamily="18" charset="0"/>
                <a:cs typeface="Times New Roman" panose="02020603050405020304" pitchFamily="18" charset="0"/>
              </a:rPr>
              <a:t>. Thermal inertia  is a measure on how fast we can heat or cool a solid. It is an important  parameter in the design of a thermally actuated device.</a:t>
            </a:r>
            <a:endParaRPr lang="en-US" altLang="en-US" sz="1600">
              <a:latin typeface="Times New Roman" panose="02020603050405020304" pitchFamily="18" charset="0"/>
              <a:cs typeface="Times New Roman" panose="02020603050405020304" pitchFamily="18" charset="0"/>
            </a:endParaRPr>
          </a:p>
          <a:p>
            <a:pPr algn="just">
              <a:spcBef>
                <a:spcPts val="38"/>
              </a:spcBef>
              <a:buClr>
                <a:srgbClr val="FF0000"/>
              </a:buClr>
              <a:buFont typeface="Arial Black" panose="020B0A04020102020204" pitchFamily="34" charset="0"/>
              <a:buChar char="●"/>
            </a:pPr>
            <a:endParaRPr lang="en-US" altLang="en-US" sz="1700">
              <a:latin typeface="Times New Roman" panose="02020603050405020304" pitchFamily="18" charset="0"/>
              <a:cs typeface="Times New Roman" panose="02020603050405020304" pitchFamily="18" charset="0"/>
            </a:endParaRPr>
          </a:p>
          <a:p>
            <a:pPr algn="just" eaLnBrk="1" hangingPunct="1">
              <a:spcBef>
                <a:spcPct val="0"/>
              </a:spcBef>
              <a:buClr>
                <a:srgbClr val="FF0000"/>
              </a:buClr>
              <a:buFont typeface="Arial Black" panose="020B0A04020102020204" pitchFamily="34" charset="0"/>
              <a:buChar char="●"/>
            </a:pPr>
            <a:r>
              <a:rPr lang="en-US" altLang="en-US" sz="1600" b="1">
                <a:latin typeface="Times New Roman" panose="02020603050405020304" pitchFamily="18" charset="0"/>
                <a:cs typeface="Times New Roman" panose="02020603050405020304" pitchFamily="18" charset="0"/>
              </a:rPr>
              <a:t>Surface is related to </a:t>
            </a:r>
            <a:r>
              <a:rPr lang="en-US" altLang="en-US" sz="1600" b="1">
                <a:solidFill>
                  <a:srgbClr val="00009A"/>
                </a:solidFill>
                <a:latin typeface="Times New Roman" panose="02020603050405020304" pitchFamily="18" charset="0"/>
                <a:cs typeface="Times New Roman" panose="02020603050405020304" pitchFamily="18" charset="0"/>
              </a:rPr>
              <a:t>pressure </a:t>
            </a:r>
            <a:r>
              <a:rPr lang="en-US" altLang="en-US" sz="1600" b="1">
                <a:latin typeface="Times New Roman" panose="02020603050405020304" pitchFamily="18" charset="0"/>
                <a:cs typeface="Times New Roman" panose="02020603050405020304" pitchFamily="18" charset="0"/>
              </a:rPr>
              <a:t>and the </a:t>
            </a:r>
            <a:r>
              <a:rPr lang="en-US" altLang="en-US" sz="1600" b="1">
                <a:solidFill>
                  <a:srgbClr val="00009A"/>
                </a:solidFill>
                <a:latin typeface="Times New Roman" panose="02020603050405020304" pitchFamily="18" charset="0"/>
                <a:cs typeface="Times New Roman" panose="02020603050405020304" pitchFamily="18" charset="0"/>
              </a:rPr>
              <a:t>buoyant forces </a:t>
            </a:r>
            <a:r>
              <a:rPr lang="en-US" altLang="en-US" sz="1600" b="1">
                <a:latin typeface="Times New Roman" panose="02020603050405020304" pitchFamily="18" charset="0"/>
                <a:cs typeface="Times New Roman" panose="02020603050405020304" pitchFamily="18" charset="0"/>
              </a:rPr>
              <a:t>in fluid mechanics.  For instance, surface pumping by using piezoelectric means is a practical  way for driving fluids flow in capillary conduits.</a:t>
            </a:r>
            <a:endParaRPr lang="en-US" altLang="en-US" sz="1600">
              <a:latin typeface="Times New Roman" panose="02020603050405020304" pitchFamily="18" charset="0"/>
              <a:cs typeface="Times New Roman" panose="02020603050405020304" pitchFamily="18" charset="0"/>
            </a:endParaRPr>
          </a:p>
          <a:p>
            <a:pPr algn="just">
              <a:lnSpc>
                <a:spcPct val="101000"/>
              </a:lnSpc>
              <a:spcBef>
                <a:spcPts val="1288"/>
              </a:spcBef>
              <a:buClrTx/>
              <a:buFont typeface="Arial" panose="020B0604020202020204" pitchFamily="34" charset="0"/>
              <a:buChar char="•"/>
            </a:pPr>
            <a:r>
              <a:rPr lang="en-US" altLang="en-US" sz="1600" b="1">
                <a:solidFill>
                  <a:srgbClr val="00009A"/>
                </a:solidFill>
                <a:latin typeface="Times New Roman" panose="02020603050405020304" pitchFamily="18" charset="0"/>
                <a:cs typeface="Times New Roman" panose="02020603050405020304" pitchFamily="18" charset="0"/>
              </a:rPr>
              <a:t>When the physical quantity is to be miniaturized, the design engineer must  weigh the magnitudes of the possible consequences from the reduction on  both the volume and surface of the particular device.</a:t>
            </a:r>
            <a:endParaRPr lang="en-US" altLang="en-US" sz="16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7D0E5B-12F7-465F-B3F6-F5619D7C9EAC}"/>
              </a:ext>
            </a:extLst>
          </p:cNvPr>
          <p:cNvSpPr txBox="1"/>
          <p:nvPr/>
        </p:nvSpPr>
        <p:spPr>
          <a:xfrm>
            <a:off x="2438400" y="762001"/>
            <a:ext cx="5943600" cy="708025"/>
          </a:xfrm>
          <a:prstGeom prst="rect">
            <a:avLst/>
          </a:prstGeom>
          <a:noFill/>
        </p:spPr>
        <p:txBody>
          <a:bodyPr>
            <a:spAutoFit/>
          </a:bodyPr>
          <a:lstStyle/>
          <a:p>
            <a:pPr>
              <a:defRPr/>
            </a:pPr>
            <a:r>
              <a:rPr lang="en-US" sz="4000" b="1" spc="-4" dirty="0">
                <a:solidFill>
                  <a:srgbClr val="FF0000"/>
                </a:solidFill>
                <a:latin typeface="Times New Roman" pitchFamily="18" charset="0"/>
                <a:cs typeface="Times New Roman" pitchFamily="18" charset="0"/>
              </a:rPr>
              <a:t>Scaling </a:t>
            </a:r>
            <a:r>
              <a:rPr lang="en-US" sz="4000" b="1" dirty="0">
                <a:solidFill>
                  <a:srgbClr val="FF0000"/>
                </a:solidFill>
                <a:latin typeface="Times New Roman" pitchFamily="18" charset="0"/>
                <a:cs typeface="Times New Roman" pitchFamily="18" charset="0"/>
              </a:rPr>
              <a:t>in</a:t>
            </a:r>
            <a:r>
              <a:rPr lang="en-US" sz="4000" b="1" spc="-49" dirty="0">
                <a:solidFill>
                  <a:srgbClr val="FF0000"/>
                </a:solidFill>
                <a:latin typeface="Times New Roman" pitchFamily="18" charset="0"/>
                <a:cs typeface="Times New Roman" pitchFamily="18" charset="0"/>
              </a:rPr>
              <a:t> </a:t>
            </a:r>
            <a:r>
              <a:rPr lang="en-US" sz="4000" b="1" spc="-4" dirty="0">
                <a:solidFill>
                  <a:srgbClr val="FF0000"/>
                </a:solidFill>
                <a:latin typeface="Times New Roman" pitchFamily="18" charset="0"/>
                <a:cs typeface="Times New Roman" pitchFamily="18" charset="0"/>
              </a:rPr>
              <a:t>Geometry</a:t>
            </a:r>
            <a:endParaRPr lang="en-US" sz="4000" b="1" dirty="0"/>
          </a:p>
        </p:txBody>
      </p:sp>
      <p:pic>
        <p:nvPicPr>
          <p:cNvPr id="17412" name="Picture 2" descr="C:\Users\Administrator\Desktop\srm-ramapuram-logo-2.png">
            <a:extLst>
              <a:ext uri="{FF2B5EF4-FFF2-40B4-BE49-F238E27FC236}">
                <a16:creationId xmlns:a16="http://schemas.microsoft.com/office/drawing/2014/main" id="{55687768-3A65-4555-9A10-90ECDC4AA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B2C360F-BF8E-4C73-A2F6-21D2E3147520}"/>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434" name="object 2">
            <a:extLst>
              <a:ext uri="{FF2B5EF4-FFF2-40B4-BE49-F238E27FC236}">
                <a16:creationId xmlns:a16="http://schemas.microsoft.com/office/drawing/2014/main" id="{6FA167BC-D722-4D76-A740-3D564E49D91C}"/>
              </a:ext>
            </a:extLst>
          </p:cNvPr>
          <p:cNvSpPr>
            <a:spLocks noChangeArrowheads="1"/>
          </p:cNvSpPr>
          <p:nvPr/>
        </p:nvSpPr>
        <p:spPr bwMode="auto">
          <a:xfrm>
            <a:off x="1524000" y="-304800"/>
            <a:ext cx="9144000" cy="6858000"/>
          </a:xfrm>
          <a:custGeom>
            <a:avLst/>
            <a:gdLst>
              <a:gd name="T0" fmla="*/ 0 w 9144000"/>
              <a:gd name="T1" fmla="*/ 0 h 6858000"/>
              <a:gd name="T2" fmla="*/ 0 w 9144000"/>
              <a:gd name="T3" fmla="*/ 6858000 h 6858000"/>
              <a:gd name="T4" fmla="*/ 9144000 w 9144000"/>
              <a:gd name="T5" fmla="*/ 6858000 h 6858000"/>
              <a:gd name="T6" fmla="*/ 9144000 w 9144000"/>
              <a:gd name="T7" fmla="*/ 0 h 6858000"/>
              <a:gd name="T8" fmla="*/ 0 w 9144000"/>
              <a:gd name="T9" fmla="*/ 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0"/>
                </a:moveTo>
                <a:lnTo>
                  <a:pt x="0" y="6858000"/>
                </a:lnTo>
                <a:lnTo>
                  <a:pt x="9144000" y="6858000"/>
                </a:lnTo>
                <a:lnTo>
                  <a:pt x="9144000" y="0"/>
                </a:lnTo>
                <a:lnTo>
                  <a:pt x="0" y="0"/>
                </a:lnTo>
                <a:close/>
              </a:path>
            </a:pathLst>
          </a:cu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4" name="object 4">
            <a:extLst>
              <a:ext uri="{FF2B5EF4-FFF2-40B4-BE49-F238E27FC236}">
                <a16:creationId xmlns:a16="http://schemas.microsoft.com/office/drawing/2014/main" id="{B20F57CF-83D9-42BA-A851-244AE0DDC977}"/>
              </a:ext>
            </a:extLst>
          </p:cNvPr>
          <p:cNvSpPr txBox="1"/>
          <p:nvPr/>
        </p:nvSpPr>
        <p:spPr>
          <a:xfrm>
            <a:off x="2286001" y="838201"/>
            <a:ext cx="5186363" cy="258763"/>
          </a:xfrm>
          <a:prstGeom prst="rect">
            <a:avLst/>
          </a:prstGeom>
        </p:spPr>
        <p:txBody>
          <a:bodyPr lIns="0" tIns="11397" rIns="0" bIns="0">
            <a:spAutoFit/>
          </a:bodyPr>
          <a:lstStyle/>
          <a:p>
            <a:pPr marL="11397">
              <a:spcBef>
                <a:spcPts val="90"/>
              </a:spcBef>
              <a:defRPr/>
            </a:pPr>
            <a:r>
              <a:rPr sz="1600" b="1" dirty="0">
                <a:latin typeface="Times New Roman" pitchFamily="18" charset="0"/>
                <a:cs typeface="Times New Roman" pitchFamily="18" charset="0"/>
              </a:rPr>
              <a:t>If we let </a:t>
            </a:r>
            <a:r>
              <a:rPr sz="1600" b="1" dirty="0">
                <a:solidFill>
                  <a:srgbClr val="0000FF"/>
                </a:solidFill>
                <a:latin typeface="Times New Roman" pitchFamily="18" charset="0"/>
                <a:cs typeface="Times New Roman" pitchFamily="18" charset="0"/>
              </a:rPr>
              <a:t>ℓ = linear </a:t>
            </a:r>
            <a:r>
              <a:rPr sz="1600" b="1" spc="-4" dirty="0">
                <a:solidFill>
                  <a:srgbClr val="0000FF"/>
                </a:solidFill>
                <a:latin typeface="Times New Roman" pitchFamily="18" charset="0"/>
                <a:cs typeface="Times New Roman" pitchFamily="18" charset="0"/>
              </a:rPr>
              <a:t>dimension </a:t>
            </a:r>
            <a:r>
              <a:rPr sz="1600" b="1" dirty="0">
                <a:latin typeface="Times New Roman" pitchFamily="18" charset="0"/>
                <a:cs typeface="Times New Roman" pitchFamily="18" charset="0"/>
              </a:rPr>
              <a:t>of a </a:t>
            </a:r>
            <a:r>
              <a:rPr sz="1600" b="1" spc="-4" dirty="0">
                <a:latin typeface="Times New Roman" pitchFamily="18" charset="0"/>
                <a:cs typeface="Times New Roman" pitchFamily="18" charset="0"/>
              </a:rPr>
              <a:t>solid, </a:t>
            </a:r>
            <a:r>
              <a:rPr sz="1600" b="1" dirty="0">
                <a:latin typeface="Times New Roman" pitchFamily="18" charset="0"/>
                <a:cs typeface="Times New Roman" pitchFamily="18" charset="0"/>
              </a:rPr>
              <a:t>we will</a:t>
            </a:r>
            <a:r>
              <a:rPr sz="1600" b="1" spc="-112" dirty="0">
                <a:latin typeface="Times New Roman" pitchFamily="18" charset="0"/>
                <a:cs typeface="Times New Roman" pitchFamily="18" charset="0"/>
              </a:rPr>
              <a:t> </a:t>
            </a:r>
            <a:r>
              <a:rPr sz="1600" b="1" dirty="0">
                <a:latin typeface="Times New Roman" pitchFamily="18" charset="0"/>
                <a:cs typeface="Times New Roman" pitchFamily="18" charset="0"/>
              </a:rPr>
              <a:t>have:</a:t>
            </a:r>
            <a:endParaRPr sz="1600">
              <a:latin typeface="Times New Roman" pitchFamily="18" charset="0"/>
              <a:cs typeface="Times New Roman" pitchFamily="18" charset="0"/>
            </a:endParaRPr>
          </a:p>
        </p:txBody>
      </p:sp>
      <p:sp>
        <p:nvSpPr>
          <p:cNvPr id="5" name="object 5">
            <a:extLst>
              <a:ext uri="{FF2B5EF4-FFF2-40B4-BE49-F238E27FC236}">
                <a16:creationId xmlns:a16="http://schemas.microsoft.com/office/drawing/2014/main" id="{6788D644-0D8E-415C-9DE5-9CBB836FBB78}"/>
              </a:ext>
            </a:extLst>
          </p:cNvPr>
          <p:cNvSpPr txBox="1"/>
          <p:nvPr/>
        </p:nvSpPr>
        <p:spPr>
          <a:xfrm>
            <a:off x="2454275" y="1452564"/>
            <a:ext cx="1246188" cy="257175"/>
          </a:xfrm>
          <a:prstGeom prst="rect">
            <a:avLst/>
          </a:prstGeom>
        </p:spPr>
        <p:txBody>
          <a:bodyPr lIns="0" tIns="11397" rIns="0" bIns="0">
            <a:spAutoFit/>
          </a:bodyPr>
          <a:lstStyle/>
          <a:p>
            <a:pPr marL="11397">
              <a:spcBef>
                <a:spcPts val="90"/>
              </a:spcBef>
              <a:defRPr/>
            </a:pPr>
            <a:r>
              <a:rPr sz="1600" b="1" dirty="0">
                <a:latin typeface="Arial"/>
                <a:cs typeface="Arial"/>
              </a:rPr>
              <a:t>The</a:t>
            </a:r>
            <a:r>
              <a:rPr sz="1600" b="1" spc="-76" dirty="0">
                <a:latin typeface="Arial"/>
                <a:cs typeface="Arial"/>
              </a:rPr>
              <a:t> </a:t>
            </a:r>
            <a:r>
              <a:rPr sz="1600" b="1" spc="-4" dirty="0">
                <a:latin typeface="Arial"/>
                <a:cs typeface="Arial"/>
              </a:rPr>
              <a:t>volume:</a:t>
            </a:r>
            <a:endParaRPr sz="1600">
              <a:latin typeface="Arial"/>
              <a:cs typeface="Arial"/>
            </a:endParaRPr>
          </a:p>
        </p:txBody>
      </p:sp>
      <p:sp>
        <p:nvSpPr>
          <p:cNvPr id="6" name="object 6">
            <a:extLst>
              <a:ext uri="{FF2B5EF4-FFF2-40B4-BE49-F238E27FC236}">
                <a16:creationId xmlns:a16="http://schemas.microsoft.com/office/drawing/2014/main" id="{07BBFC80-5920-4AB2-B401-150408C36EEC}"/>
              </a:ext>
            </a:extLst>
          </p:cNvPr>
          <p:cNvSpPr txBox="1"/>
          <p:nvPr/>
        </p:nvSpPr>
        <p:spPr>
          <a:xfrm>
            <a:off x="2438400" y="2133601"/>
            <a:ext cx="1258888" cy="258763"/>
          </a:xfrm>
          <a:prstGeom prst="rect">
            <a:avLst/>
          </a:prstGeom>
        </p:spPr>
        <p:txBody>
          <a:bodyPr lIns="0" tIns="11397" rIns="0" bIns="0">
            <a:spAutoFit/>
          </a:bodyPr>
          <a:lstStyle/>
          <a:p>
            <a:pPr marL="11397">
              <a:spcBef>
                <a:spcPts val="90"/>
              </a:spcBef>
              <a:defRPr/>
            </a:pPr>
            <a:r>
              <a:rPr sz="1600" b="1" dirty="0">
                <a:latin typeface="Arial"/>
                <a:cs typeface="Arial"/>
              </a:rPr>
              <a:t>The</a:t>
            </a:r>
            <a:r>
              <a:rPr sz="1600" b="1" spc="-76" dirty="0">
                <a:latin typeface="Arial"/>
                <a:cs typeface="Arial"/>
              </a:rPr>
              <a:t> </a:t>
            </a:r>
            <a:r>
              <a:rPr sz="1600" b="1" spc="-4" dirty="0">
                <a:latin typeface="Arial"/>
                <a:cs typeface="Arial"/>
              </a:rPr>
              <a:t>surface:</a:t>
            </a:r>
            <a:endParaRPr sz="1600">
              <a:latin typeface="Arial"/>
              <a:cs typeface="Arial"/>
            </a:endParaRPr>
          </a:p>
        </p:txBody>
      </p:sp>
      <p:sp>
        <p:nvSpPr>
          <p:cNvPr id="7" name="object 7">
            <a:extLst>
              <a:ext uri="{FF2B5EF4-FFF2-40B4-BE49-F238E27FC236}">
                <a16:creationId xmlns:a16="http://schemas.microsoft.com/office/drawing/2014/main" id="{E24D9D6C-844A-4559-AE4C-B4CC91FBF81E}"/>
              </a:ext>
            </a:extLst>
          </p:cNvPr>
          <p:cNvSpPr txBox="1"/>
          <p:nvPr/>
        </p:nvSpPr>
        <p:spPr>
          <a:xfrm>
            <a:off x="4224338" y="1392239"/>
            <a:ext cx="1524000" cy="1392237"/>
          </a:xfrm>
          <a:prstGeom prst="rect">
            <a:avLst/>
          </a:prstGeom>
        </p:spPr>
        <p:txBody>
          <a:bodyPr lIns="0" tIns="138473" rIns="0" bIns="0">
            <a:spAutoFit/>
          </a:bodyPr>
          <a:lstStyle/>
          <a:p>
            <a:pPr marL="34191">
              <a:spcBef>
                <a:spcPts val="1090"/>
              </a:spcBef>
              <a:tabLst>
                <a:tab pos="535088" algn="l"/>
              </a:tabLst>
              <a:defRPr/>
            </a:pPr>
            <a:r>
              <a:rPr sz="3600" i="1" spc="-9" dirty="0">
                <a:latin typeface="Times New Roman"/>
                <a:cs typeface="Times New Roman"/>
              </a:rPr>
              <a:t>V	</a:t>
            </a:r>
            <a:r>
              <a:rPr sz="3600" spc="-9" dirty="0">
                <a:latin typeface="Symbol"/>
                <a:cs typeface="Symbol"/>
              </a:rPr>
              <a:t></a:t>
            </a:r>
            <a:r>
              <a:rPr sz="3600" spc="256" dirty="0">
                <a:latin typeface="Times New Roman"/>
                <a:cs typeface="Times New Roman"/>
              </a:rPr>
              <a:t> </a:t>
            </a:r>
            <a:r>
              <a:rPr sz="3600" spc="251" dirty="0">
                <a:latin typeface="Arial Black"/>
                <a:cs typeface="Arial Black"/>
              </a:rPr>
              <a:t>l</a:t>
            </a:r>
            <a:r>
              <a:rPr sz="3200" spc="376" baseline="42553" dirty="0">
                <a:latin typeface="Times New Roman"/>
                <a:cs typeface="Times New Roman"/>
              </a:rPr>
              <a:t>3</a:t>
            </a:r>
            <a:endParaRPr sz="3200" baseline="42553">
              <a:latin typeface="Times New Roman"/>
              <a:cs typeface="Times New Roman"/>
            </a:endParaRPr>
          </a:p>
          <a:p>
            <a:pPr marL="85477">
              <a:spcBef>
                <a:spcPts val="1041"/>
              </a:spcBef>
              <a:tabLst>
                <a:tab pos="515143" algn="l"/>
              </a:tabLst>
              <a:defRPr/>
            </a:pPr>
            <a:r>
              <a:rPr sz="3700" i="1" spc="4" dirty="0">
                <a:latin typeface="Times New Roman"/>
                <a:cs typeface="Times New Roman"/>
              </a:rPr>
              <a:t>S	</a:t>
            </a:r>
            <a:r>
              <a:rPr sz="3700" spc="9" dirty="0">
                <a:latin typeface="Symbol"/>
                <a:cs typeface="Symbol"/>
              </a:rPr>
              <a:t></a:t>
            </a:r>
            <a:r>
              <a:rPr sz="3700" spc="265" dirty="0">
                <a:latin typeface="Times New Roman"/>
                <a:cs typeface="Times New Roman"/>
              </a:rPr>
              <a:t> </a:t>
            </a:r>
            <a:r>
              <a:rPr sz="3700" spc="287" dirty="0">
                <a:latin typeface="Arial Black"/>
                <a:cs typeface="Arial Black"/>
              </a:rPr>
              <a:t>l</a:t>
            </a:r>
            <a:r>
              <a:rPr sz="3200" spc="431" baseline="42824" dirty="0">
                <a:latin typeface="Times New Roman"/>
                <a:cs typeface="Times New Roman"/>
              </a:rPr>
              <a:t>2</a:t>
            </a:r>
            <a:endParaRPr sz="3200" baseline="42824">
              <a:latin typeface="Times New Roman"/>
              <a:cs typeface="Times New Roman"/>
            </a:endParaRPr>
          </a:p>
        </p:txBody>
      </p:sp>
      <p:sp>
        <p:nvSpPr>
          <p:cNvPr id="18439" name="object 8">
            <a:extLst>
              <a:ext uri="{FF2B5EF4-FFF2-40B4-BE49-F238E27FC236}">
                <a16:creationId xmlns:a16="http://schemas.microsoft.com/office/drawing/2014/main" id="{34E59070-150B-4F7C-A91F-F3059B4DD2B7}"/>
              </a:ext>
            </a:extLst>
          </p:cNvPr>
          <p:cNvSpPr>
            <a:spLocks noChangeArrowheads="1"/>
          </p:cNvSpPr>
          <p:nvPr/>
        </p:nvSpPr>
        <p:spPr bwMode="auto">
          <a:xfrm>
            <a:off x="6096001" y="1851025"/>
            <a:ext cx="415925" cy="268288"/>
          </a:xfrm>
          <a:custGeom>
            <a:avLst/>
            <a:gdLst>
              <a:gd name="T0" fmla="*/ 0 w 457200"/>
              <a:gd name="T1" fmla="*/ 0 h 304800"/>
              <a:gd name="T2" fmla="*/ 378376 w 457200"/>
              <a:gd name="T3" fmla="*/ 236149 h 304800"/>
              <a:gd name="T4" fmla="*/ 0 60000 65536"/>
              <a:gd name="T5" fmla="*/ 0 60000 65536"/>
              <a:gd name="T6" fmla="*/ 0 w 457200"/>
              <a:gd name="T7" fmla="*/ 0 h 304800"/>
              <a:gd name="T8" fmla="*/ 457200 w 457200"/>
              <a:gd name="T9" fmla="*/ 304800 h 304800"/>
            </a:gdLst>
            <a:ahLst/>
            <a:cxnLst>
              <a:cxn ang="T4">
                <a:pos x="T0" y="T1"/>
              </a:cxn>
              <a:cxn ang="T5">
                <a:pos x="T2" y="T3"/>
              </a:cxn>
            </a:cxnLst>
            <a:rect l="T6" t="T7" r="T8" b="T9"/>
            <a:pathLst>
              <a:path w="457200" h="304800">
                <a:moveTo>
                  <a:pt x="0" y="0"/>
                </a:moveTo>
                <a:lnTo>
                  <a:pt x="457200" y="304799"/>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40" name="object 9">
            <a:extLst>
              <a:ext uri="{FF2B5EF4-FFF2-40B4-BE49-F238E27FC236}">
                <a16:creationId xmlns:a16="http://schemas.microsoft.com/office/drawing/2014/main" id="{877A9FB0-1969-47D6-8789-97802B3B1E17}"/>
              </a:ext>
            </a:extLst>
          </p:cNvPr>
          <p:cNvSpPr>
            <a:spLocks noChangeArrowheads="1"/>
          </p:cNvSpPr>
          <p:nvPr/>
        </p:nvSpPr>
        <p:spPr bwMode="auto">
          <a:xfrm>
            <a:off x="6096001" y="2119314"/>
            <a:ext cx="415925" cy="403225"/>
          </a:xfrm>
          <a:custGeom>
            <a:avLst/>
            <a:gdLst>
              <a:gd name="T0" fmla="*/ 0 w 457200"/>
              <a:gd name="T1" fmla="*/ 355621 h 457200"/>
              <a:gd name="T2" fmla="*/ 378376 w 457200"/>
              <a:gd name="T3" fmla="*/ 0 h 457200"/>
              <a:gd name="T4" fmla="*/ 0 60000 65536"/>
              <a:gd name="T5" fmla="*/ 0 60000 65536"/>
              <a:gd name="T6" fmla="*/ 0 w 457200"/>
              <a:gd name="T7" fmla="*/ 0 h 457200"/>
              <a:gd name="T8" fmla="*/ 457200 w 457200"/>
              <a:gd name="T9" fmla="*/ 457200 h 457200"/>
            </a:gdLst>
            <a:ahLst/>
            <a:cxnLst>
              <a:cxn ang="T4">
                <a:pos x="T0" y="T1"/>
              </a:cxn>
              <a:cxn ang="T5">
                <a:pos x="T2" y="T3"/>
              </a:cxn>
            </a:cxnLst>
            <a:rect l="T6" t="T7" r="T8" b="T9"/>
            <a:pathLst>
              <a:path w="457200" h="457200">
                <a:moveTo>
                  <a:pt x="0" y="457199"/>
                </a:moveTo>
                <a:lnTo>
                  <a:pt x="457200" y="0"/>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41" name="object 10">
            <a:extLst>
              <a:ext uri="{FF2B5EF4-FFF2-40B4-BE49-F238E27FC236}">
                <a16:creationId xmlns:a16="http://schemas.microsoft.com/office/drawing/2014/main" id="{1C4FD31C-384E-4298-B1AA-C3CE4D1B9243}"/>
              </a:ext>
            </a:extLst>
          </p:cNvPr>
          <p:cNvSpPr>
            <a:spLocks noChangeArrowheads="1"/>
          </p:cNvSpPr>
          <p:nvPr/>
        </p:nvSpPr>
        <p:spPr bwMode="auto">
          <a:xfrm>
            <a:off x="6511925" y="2060576"/>
            <a:ext cx="623888" cy="117475"/>
          </a:xfrm>
          <a:custGeom>
            <a:avLst/>
            <a:gdLst>
              <a:gd name="T0" fmla="*/ 520540 w 685800"/>
              <a:gd name="T1" fmla="*/ 51943 h 132714"/>
              <a:gd name="T2" fmla="*/ 499894 w 685800"/>
              <a:gd name="T3" fmla="*/ 40599 h 132714"/>
              <a:gd name="T4" fmla="*/ 0 w 685800"/>
              <a:gd name="T5" fmla="*/ 40599 h 132714"/>
              <a:gd name="T6" fmla="*/ 0 w 685800"/>
              <a:gd name="T7" fmla="*/ 63286 h 132714"/>
              <a:gd name="T8" fmla="*/ 499894 w 685800"/>
              <a:gd name="T9" fmla="*/ 63286 h 132714"/>
              <a:gd name="T10" fmla="*/ 520540 w 685800"/>
              <a:gd name="T11" fmla="*/ 51943 h 132714"/>
              <a:gd name="T12" fmla="*/ 567565 w 685800"/>
              <a:gd name="T13" fmla="*/ 51943 h 132714"/>
              <a:gd name="T14" fmla="*/ 478647 w 685800"/>
              <a:gd name="T15" fmla="*/ 2985 h 132714"/>
              <a:gd name="T16" fmla="*/ 472971 w 685800"/>
              <a:gd name="T17" fmla="*/ 0 h 132714"/>
              <a:gd name="T18" fmla="*/ 466033 w 685800"/>
              <a:gd name="T19" fmla="*/ 1792 h 132714"/>
              <a:gd name="T20" fmla="*/ 459728 w 685800"/>
              <a:gd name="T21" fmla="*/ 12538 h 132714"/>
              <a:gd name="T22" fmla="*/ 461620 w 685800"/>
              <a:gd name="T23" fmla="*/ 19105 h 132714"/>
              <a:gd name="T24" fmla="*/ 467295 w 685800"/>
              <a:gd name="T25" fmla="*/ 22688 h 132714"/>
              <a:gd name="T26" fmla="*/ 499894 w 685800"/>
              <a:gd name="T27" fmla="*/ 40599 h 132714"/>
              <a:gd name="T28" fmla="*/ 543601 w 685800"/>
              <a:gd name="T29" fmla="*/ 40599 h 132714"/>
              <a:gd name="T30" fmla="*/ 543601 w 685800"/>
              <a:gd name="T31" fmla="*/ 65137 h 132714"/>
              <a:gd name="T32" fmla="*/ 567565 w 685800"/>
              <a:gd name="T33" fmla="*/ 51943 h 132714"/>
              <a:gd name="T34" fmla="*/ 543601 w 685800"/>
              <a:gd name="T35" fmla="*/ 65137 h 132714"/>
              <a:gd name="T36" fmla="*/ 543601 w 685800"/>
              <a:gd name="T37" fmla="*/ 63286 h 132714"/>
              <a:gd name="T38" fmla="*/ 499894 w 685800"/>
              <a:gd name="T39" fmla="*/ 63287 h 132714"/>
              <a:gd name="T40" fmla="*/ 467295 w 685800"/>
              <a:gd name="T41" fmla="*/ 81198 h 132714"/>
              <a:gd name="T42" fmla="*/ 461620 w 685800"/>
              <a:gd name="T43" fmla="*/ 84780 h 132714"/>
              <a:gd name="T44" fmla="*/ 459728 w 685800"/>
              <a:gd name="T45" fmla="*/ 91349 h 132714"/>
              <a:gd name="T46" fmla="*/ 466033 w 685800"/>
              <a:gd name="T47" fmla="*/ 102095 h 132714"/>
              <a:gd name="T48" fmla="*/ 472971 w 685800"/>
              <a:gd name="T49" fmla="*/ 103887 h 132714"/>
              <a:gd name="T50" fmla="*/ 478647 w 685800"/>
              <a:gd name="T51" fmla="*/ 100901 h 132714"/>
              <a:gd name="T52" fmla="*/ 543601 w 685800"/>
              <a:gd name="T53" fmla="*/ 65137 h 132714"/>
              <a:gd name="T54" fmla="*/ 543601 w 685800"/>
              <a:gd name="T55" fmla="*/ 63286 h 132714"/>
              <a:gd name="T56" fmla="*/ 543601 w 685800"/>
              <a:gd name="T57" fmla="*/ 40599 h 132714"/>
              <a:gd name="T58" fmla="*/ 499894 w 685800"/>
              <a:gd name="T59" fmla="*/ 40599 h 132714"/>
              <a:gd name="T60" fmla="*/ 520540 w 685800"/>
              <a:gd name="T61" fmla="*/ 51943 h 132714"/>
              <a:gd name="T62" fmla="*/ 537926 w 685800"/>
              <a:gd name="T63" fmla="*/ 42390 h 132714"/>
              <a:gd name="T64" fmla="*/ 537926 w 685800"/>
              <a:gd name="T65" fmla="*/ 63286 h 132714"/>
              <a:gd name="T66" fmla="*/ 543601 w 685800"/>
              <a:gd name="T67" fmla="*/ 63286 h 132714"/>
              <a:gd name="T68" fmla="*/ 537926 w 685800"/>
              <a:gd name="T69" fmla="*/ 63286 h 132714"/>
              <a:gd name="T70" fmla="*/ 537926 w 685800"/>
              <a:gd name="T71" fmla="*/ 61497 h 132714"/>
              <a:gd name="T72" fmla="*/ 520540 w 685800"/>
              <a:gd name="T73" fmla="*/ 51943 h 132714"/>
              <a:gd name="T74" fmla="*/ 499894 w 685800"/>
              <a:gd name="T75" fmla="*/ 63287 h 132714"/>
              <a:gd name="T76" fmla="*/ 537926 w 685800"/>
              <a:gd name="T77" fmla="*/ 63286 h 132714"/>
              <a:gd name="T78" fmla="*/ 537926 w 685800"/>
              <a:gd name="T79" fmla="*/ 61497 h 132714"/>
              <a:gd name="T80" fmla="*/ 537926 w 685800"/>
              <a:gd name="T81" fmla="*/ 42390 h 132714"/>
              <a:gd name="T82" fmla="*/ 520540 w 685800"/>
              <a:gd name="T83" fmla="*/ 51943 h 132714"/>
              <a:gd name="T84" fmla="*/ 537926 w 685800"/>
              <a:gd name="T85" fmla="*/ 61497 h 1327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5800"/>
              <a:gd name="T130" fmla="*/ 0 h 132714"/>
              <a:gd name="T131" fmla="*/ 685800 w 685800"/>
              <a:gd name="T132" fmla="*/ 132714 h 1327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5800" h="132714">
                <a:moveTo>
                  <a:pt x="628978" y="66293"/>
                </a:moveTo>
                <a:lnTo>
                  <a:pt x="604031" y="51815"/>
                </a:lnTo>
                <a:lnTo>
                  <a:pt x="0" y="51815"/>
                </a:lnTo>
                <a:lnTo>
                  <a:pt x="0" y="80771"/>
                </a:lnTo>
                <a:lnTo>
                  <a:pt x="604031" y="80771"/>
                </a:lnTo>
                <a:lnTo>
                  <a:pt x="628978" y="66293"/>
                </a:lnTo>
                <a:close/>
              </a:path>
              <a:path w="685800" h="132714">
                <a:moveTo>
                  <a:pt x="685800" y="66293"/>
                </a:moveTo>
                <a:lnTo>
                  <a:pt x="578358" y="3809"/>
                </a:lnTo>
                <a:lnTo>
                  <a:pt x="571500" y="0"/>
                </a:lnTo>
                <a:lnTo>
                  <a:pt x="563117" y="2286"/>
                </a:lnTo>
                <a:lnTo>
                  <a:pt x="555498" y="16001"/>
                </a:lnTo>
                <a:lnTo>
                  <a:pt x="557784" y="24383"/>
                </a:lnTo>
                <a:lnTo>
                  <a:pt x="564641" y="28956"/>
                </a:lnTo>
                <a:lnTo>
                  <a:pt x="604031" y="51815"/>
                </a:lnTo>
                <a:lnTo>
                  <a:pt x="656844" y="51815"/>
                </a:lnTo>
                <a:lnTo>
                  <a:pt x="656844" y="83133"/>
                </a:lnTo>
                <a:lnTo>
                  <a:pt x="685800" y="66293"/>
                </a:lnTo>
                <a:close/>
              </a:path>
              <a:path w="685800" h="132714">
                <a:moveTo>
                  <a:pt x="656844" y="83133"/>
                </a:moveTo>
                <a:lnTo>
                  <a:pt x="656844" y="80771"/>
                </a:lnTo>
                <a:lnTo>
                  <a:pt x="604031" y="80772"/>
                </a:lnTo>
                <a:lnTo>
                  <a:pt x="564641" y="103631"/>
                </a:lnTo>
                <a:lnTo>
                  <a:pt x="557784" y="108203"/>
                </a:lnTo>
                <a:lnTo>
                  <a:pt x="555498" y="116586"/>
                </a:lnTo>
                <a:lnTo>
                  <a:pt x="563117" y="130301"/>
                </a:lnTo>
                <a:lnTo>
                  <a:pt x="571500" y="132587"/>
                </a:lnTo>
                <a:lnTo>
                  <a:pt x="578358" y="128777"/>
                </a:lnTo>
                <a:lnTo>
                  <a:pt x="656844" y="83133"/>
                </a:lnTo>
                <a:close/>
              </a:path>
              <a:path w="685800" h="132714">
                <a:moveTo>
                  <a:pt x="656844" y="80771"/>
                </a:moveTo>
                <a:lnTo>
                  <a:pt x="656844" y="51815"/>
                </a:lnTo>
                <a:lnTo>
                  <a:pt x="604031" y="51815"/>
                </a:lnTo>
                <a:lnTo>
                  <a:pt x="628978" y="66293"/>
                </a:lnTo>
                <a:lnTo>
                  <a:pt x="649986" y="54101"/>
                </a:lnTo>
                <a:lnTo>
                  <a:pt x="649986" y="80771"/>
                </a:lnTo>
                <a:lnTo>
                  <a:pt x="656844" y="80771"/>
                </a:lnTo>
                <a:close/>
              </a:path>
              <a:path w="685800" h="132714">
                <a:moveTo>
                  <a:pt x="649986" y="80771"/>
                </a:moveTo>
                <a:lnTo>
                  <a:pt x="649986" y="78486"/>
                </a:lnTo>
                <a:lnTo>
                  <a:pt x="628978" y="66293"/>
                </a:lnTo>
                <a:lnTo>
                  <a:pt x="604031" y="80772"/>
                </a:lnTo>
                <a:lnTo>
                  <a:pt x="649986" y="80771"/>
                </a:lnTo>
                <a:close/>
              </a:path>
              <a:path w="685800" h="132714">
                <a:moveTo>
                  <a:pt x="649986" y="78486"/>
                </a:moveTo>
                <a:lnTo>
                  <a:pt x="649986" y="54101"/>
                </a:lnTo>
                <a:lnTo>
                  <a:pt x="628978" y="66293"/>
                </a:lnTo>
                <a:lnTo>
                  <a:pt x="649986" y="7848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8442" name="object 11">
            <a:extLst>
              <a:ext uri="{FF2B5EF4-FFF2-40B4-BE49-F238E27FC236}">
                <a16:creationId xmlns:a16="http://schemas.microsoft.com/office/drawing/2014/main" id="{22887EA9-D883-480F-BF9D-F22BC40C4822}"/>
              </a:ext>
            </a:extLst>
          </p:cNvPr>
          <p:cNvSpPr txBox="1">
            <a:spLocks noChangeArrowheads="1"/>
          </p:cNvSpPr>
          <p:nvPr/>
        </p:nvSpPr>
        <p:spPr bwMode="auto">
          <a:xfrm>
            <a:off x="6248401" y="914400"/>
            <a:ext cx="377666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841" rIns="0" bIns="0">
            <a:spAutoFit/>
          </a:bodyPr>
          <a:lstStyle>
            <a:lvl1pPr marL="1004888">
              <a:spcBef>
                <a:spcPts val="300"/>
              </a:spcBef>
              <a:buClr>
                <a:srgbClr val="A04DA3"/>
              </a:buClr>
              <a:buFont typeface="Georgia" panose="02040502050405020303" pitchFamily="18" charset="0"/>
              <a:buChar char="•"/>
              <a:tabLst>
                <a:tab pos="1695450" algn="l"/>
                <a:tab pos="2057400"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1695450" algn="l"/>
                <a:tab pos="2057400"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1695450" algn="l"/>
                <a:tab pos="2057400"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1695450" algn="l"/>
                <a:tab pos="2057400"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9pPr>
          </a:lstStyle>
          <a:p>
            <a:pPr>
              <a:spcBef>
                <a:spcPts val="863"/>
              </a:spcBef>
              <a:buClrTx/>
              <a:buNone/>
            </a:pPr>
            <a:r>
              <a:rPr lang="en-US" altLang="en-US" sz="2500" b="1">
                <a:solidFill>
                  <a:srgbClr val="FF3300"/>
                </a:solidFill>
              </a:rPr>
              <a:t>S/V	=	ℓ</a:t>
            </a:r>
            <a:r>
              <a:rPr lang="en-US" altLang="en-US" sz="2600" b="1" baseline="23000">
                <a:solidFill>
                  <a:srgbClr val="FF3300"/>
                </a:solidFill>
              </a:rPr>
              <a:t>-1</a:t>
            </a:r>
            <a:endParaRPr lang="en-US" altLang="en-US" sz="2600" baseline="23000"/>
          </a:p>
          <a:p>
            <a:pPr>
              <a:spcBef>
                <a:spcPts val="500"/>
              </a:spcBef>
              <a:buClrTx/>
              <a:buNone/>
            </a:pPr>
            <a:r>
              <a:rPr lang="en-US" altLang="en-US" sz="1600" b="1"/>
              <a:t>A 10 times reduction in length</a:t>
            </a:r>
            <a:endParaRPr lang="en-US" altLang="en-US" sz="1600"/>
          </a:p>
          <a:p>
            <a:pPr>
              <a:spcBef>
                <a:spcPts val="750"/>
              </a:spcBef>
              <a:buClrTx/>
              <a:buNone/>
            </a:pPr>
            <a:r>
              <a:rPr lang="en-US" altLang="en-US" sz="2200" b="1">
                <a:solidFill>
                  <a:srgbClr val="FF3300"/>
                </a:solidFill>
              </a:rPr>
              <a:t>→ </a:t>
            </a:r>
            <a:r>
              <a:rPr lang="en-US" altLang="en-US" sz="1600">
                <a:solidFill>
                  <a:srgbClr val="0000FF"/>
                </a:solidFill>
              </a:rPr>
              <a:t>10</a:t>
            </a:r>
            <a:r>
              <a:rPr lang="en-US" altLang="en-US" sz="1600" baseline="23000">
                <a:solidFill>
                  <a:srgbClr val="0000FF"/>
                </a:solidFill>
              </a:rPr>
              <a:t>3 </a:t>
            </a:r>
            <a:r>
              <a:rPr lang="en-US" altLang="en-US" sz="1600">
                <a:solidFill>
                  <a:srgbClr val="0000FF"/>
                </a:solidFill>
              </a:rPr>
              <a:t>= 1000 </a:t>
            </a:r>
            <a:r>
              <a:rPr lang="en-US" altLang="en-US" sz="1600"/>
              <a:t>time reduction in volume.  But</a:t>
            </a:r>
          </a:p>
          <a:p>
            <a:pPr>
              <a:spcBef>
                <a:spcPts val="750"/>
              </a:spcBef>
              <a:buClrTx/>
              <a:buNone/>
            </a:pPr>
            <a:r>
              <a:rPr lang="en-US" altLang="en-US" sz="1600"/>
              <a:t> </a:t>
            </a:r>
            <a:r>
              <a:rPr lang="en-US" altLang="en-US" sz="2200" b="1">
                <a:solidFill>
                  <a:srgbClr val="FF3300"/>
                </a:solidFill>
              </a:rPr>
              <a:t>→ </a:t>
            </a:r>
            <a:r>
              <a:rPr lang="en-US" altLang="en-US" sz="1600">
                <a:solidFill>
                  <a:srgbClr val="0000FF"/>
                </a:solidFill>
              </a:rPr>
              <a:t>10</a:t>
            </a:r>
            <a:r>
              <a:rPr lang="en-US" altLang="en-US" sz="1600" baseline="23000">
                <a:solidFill>
                  <a:srgbClr val="0000FF"/>
                </a:solidFill>
              </a:rPr>
              <a:t>2 </a:t>
            </a:r>
            <a:r>
              <a:rPr lang="en-US" altLang="en-US" sz="1600">
                <a:solidFill>
                  <a:srgbClr val="0000FF"/>
                </a:solidFill>
              </a:rPr>
              <a:t>= 100 </a:t>
            </a:r>
            <a:r>
              <a:rPr lang="en-US" altLang="en-US" sz="1600"/>
              <a:t>time reduction in </a:t>
            </a:r>
            <a:r>
              <a:rPr lang="en-US" altLang="en-US" sz="1600">
                <a:solidFill>
                  <a:srgbClr val="0000FF"/>
                </a:solidFill>
              </a:rPr>
              <a:t>surface area</a:t>
            </a:r>
            <a:r>
              <a:rPr lang="en-US" altLang="en-US" sz="1600"/>
              <a:t>.</a:t>
            </a:r>
          </a:p>
        </p:txBody>
      </p:sp>
      <p:sp>
        <p:nvSpPr>
          <p:cNvPr id="18443" name="object 12">
            <a:extLst>
              <a:ext uri="{FF2B5EF4-FFF2-40B4-BE49-F238E27FC236}">
                <a16:creationId xmlns:a16="http://schemas.microsoft.com/office/drawing/2014/main" id="{7EC43EFC-3687-4D9D-B85B-DD94103F81B4}"/>
              </a:ext>
            </a:extLst>
          </p:cNvPr>
          <p:cNvSpPr>
            <a:spLocks noChangeArrowheads="1"/>
          </p:cNvSpPr>
          <p:nvPr/>
        </p:nvSpPr>
        <p:spPr bwMode="auto">
          <a:xfrm>
            <a:off x="3532188" y="4033838"/>
            <a:ext cx="2286000" cy="17954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18444" name="object 13">
            <a:extLst>
              <a:ext uri="{FF2B5EF4-FFF2-40B4-BE49-F238E27FC236}">
                <a16:creationId xmlns:a16="http://schemas.microsoft.com/office/drawing/2014/main" id="{8D985725-7758-42FF-8676-27A95D258D9F}"/>
              </a:ext>
            </a:extLst>
          </p:cNvPr>
          <p:cNvSpPr>
            <a:spLocks noChangeArrowheads="1"/>
          </p:cNvSpPr>
          <p:nvPr/>
        </p:nvSpPr>
        <p:spPr bwMode="auto">
          <a:xfrm>
            <a:off x="6442075" y="4102101"/>
            <a:ext cx="2217738" cy="17573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14" name="object 14">
            <a:extLst>
              <a:ext uri="{FF2B5EF4-FFF2-40B4-BE49-F238E27FC236}">
                <a16:creationId xmlns:a16="http://schemas.microsoft.com/office/drawing/2014/main" id="{A325927B-1719-482E-9D17-00CD6D586452}"/>
              </a:ext>
            </a:extLst>
          </p:cNvPr>
          <p:cNvSpPr txBox="1"/>
          <p:nvPr/>
        </p:nvSpPr>
        <p:spPr>
          <a:xfrm>
            <a:off x="1524001" y="3581401"/>
            <a:ext cx="7521575" cy="703263"/>
          </a:xfrm>
          <a:prstGeom prst="rect">
            <a:avLst/>
          </a:prstGeom>
        </p:spPr>
        <p:txBody>
          <a:bodyPr lIns="0" tIns="11397" rIns="0" bIns="0">
            <a:spAutoFit/>
          </a:bodyPr>
          <a:lstStyle/>
          <a:p>
            <a:pPr marL="62683">
              <a:spcBef>
                <a:spcPts val="90"/>
              </a:spcBef>
              <a:defRPr/>
            </a:pPr>
            <a:r>
              <a:rPr sz="1600" dirty="0">
                <a:solidFill>
                  <a:srgbClr val="0000FF"/>
                </a:solidFill>
                <a:latin typeface="Arial"/>
                <a:cs typeface="Arial"/>
              </a:rPr>
              <a:t>Since volume, </a:t>
            </a:r>
            <a:r>
              <a:rPr sz="1600" b="1" dirty="0">
                <a:solidFill>
                  <a:srgbClr val="0000FF"/>
                </a:solidFill>
                <a:latin typeface="Arial"/>
                <a:cs typeface="Arial"/>
              </a:rPr>
              <a:t>V </a:t>
            </a:r>
            <a:r>
              <a:rPr sz="1600" dirty="0">
                <a:solidFill>
                  <a:srgbClr val="0000FF"/>
                </a:solidFill>
                <a:latin typeface="Arial"/>
                <a:cs typeface="Arial"/>
              </a:rPr>
              <a:t>relates to </a:t>
            </a:r>
            <a:r>
              <a:rPr sz="1600" b="1" dirty="0">
                <a:solidFill>
                  <a:srgbClr val="0000FF"/>
                </a:solidFill>
                <a:latin typeface="Arial"/>
                <a:cs typeface="Arial"/>
              </a:rPr>
              <a:t>mass </a:t>
            </a:r>
            <a:r>
              <a:rPr sz="1600" spc="-4" dirty="0">
                <a:solidFill>
                  <a:srgbClr val="0000FF"/>
                </a:solidFill>
                <a:latin typeface="Arial"/>
                <a:cs typeface="Arial"/>
              </a:rPr>
              <a:t>and surface area, </a:t>
            </a:r>
            <a:r>
              <a:rPr sz="1600" b="1" dirty="0">
                <a:solidFill>
                  <a:srgbClr val="0000FF"/>
                </a:solidFill>
                <a:latin typeface="Arial"/>
                <a:cs typeface="Arial"/>
              </a:rPr>
              <a:t>S </a:t>
            </a:r>
            <a:r>
              <a:rPr sz="1600" dirty="0">
                <a:solidFill>
                  <a:srgbClr val="0000FF"/>
                </a:solidFill>
                <a:latin typeface="Arial"/>
                <a:cs typeface="Arial"/>
              </a:rPr>
              <a:t>relates to </a:t>
            </a:r>
            <a:r>
              <a:rPr sz="1600" b="1" dirty="0">
                <a:solidFill>
                  <a:srgbClr val="0000FF"/>
                </a:solidFill>
                <a:latin typeface="Arial"/>
                <a:cs typeface="Arial"/>
              </a:rPr>
              <a:t>buoyancy</a:t>
            </a:r>
            <a:r>
              <a:rPr sz="1600" b="1" spc="-102" dirty="0">
                <a:solidFill>
                  <a:srgbClr val="0000FF"/>
                </a:solidFill>
                <a:latin typeface="Arial"/>
                <a:cs typeface="Arial"/>
              </a:rPr>
              <a:t> </a:t>
            </a:r>
            <a:r>
              <a:rPr sz="1600" b="1" spc="-4" dirty="0">
                <a:solidFill>
                  <a:srgbClr val="0000FF"/>
                </a:solidFill>
                <a:latin typeface="Arial"/>
                <a:cs typeface="Arial"/>
              </a:rPr>
              <a:t>force</a:t>
            </a:r>
            <a:r>
              <a:rPr sz="1600" spc="-4" dirty="0">
                <a:solidFill>
                  <a:srgbClr val="0000FF"/>
                </a:solidFill>
                <a:latin typeface="Arial"/>
                <a:cs typeface="Arial"/>
              </a:rPr>
              <a:t>:</a:t>
            </a:r>
            <a:endParaRPr sz="1600">
              <a:latin typeface="Arial"/>
              <a:cs typeface="Arial"/>
            </a:endParaRPr>
          </a:p>
          <a:p>
            <a:pPr marL="45588">
              <a:spcBef>
                <a:spcPts val="1583"/>
              </a:spcBef>
              <a:defRPr/>
            </a:pPr>
            <a:r>
              <a:rPr sz="1400" b="1" spc="-4" dirty="0">
                <a:latin typeface="Arial"/>
                <a:cs typeface="Arial"/>
              </a:rPr>
              <a:t>S/V </a:t>
            </a:r>
            <a:r>
              <a:rPr sz="1400" b="1" dirty="0">
                <a:latin typeface="Arial"/>
                <a:cs typeface="Arial"/>
              </a:rPr>
              <a:t>≈</a:t>
            </a:r>
            <a:r>
              <a:rPr sz="1400" b="1" spc="-4" dirty="0">
                <a:latin typeface="Arial"/>
                <a:cs typeface="Arial"/>
              </a:rPr>
              <a:t> 10</a:t>
            </a:r>
            <a:r>
              <a:rPr sz="1500" b="1" spc="-6" baseline="25252" dirty="0">
                <a:latin typeface="Arial"/>
                <a:cs typeface="Arial"/>
              </a:rPr>
              <a:t>-4</a:t>
            </a:r>
            <a:r>
              <a:rPr sz="1400" b="1" spc="-4" dirty="0">
                <a:latin typeface="Arial"/>
                <a:cs typeface="Arial"/>
              </a:rPr>
              <a:t>/mm</a:t>
            </a:r>
            <a:endParaRPr sz="1400">
              <a:latin typeface="Arial"/>
              <a:cs typeface="Arial"/>
            </a:endParaRPr>
          </a:p>
        </p:txBody>
      </p:sp>
      <p:sp>
        <p:nvSpPr>
          <p:cNvPr id="18446" name="object 15">
            <a:extLst>
              <a:ext uri="{FF2B5EF4-FFF2-40B4-BE49-F238E27FC236}">
                <a16:creationId xmlns:a16="http://schemas.microsoft.com/office/drawing/2014/main" id="{959F9B5E-D367-41ED-9053-24F15AA85BC9}"/>
              </a:ext>
            </a:extLst>
          </p:cNvPr>
          <p:cNvSpPr txBox="1">
            <a:spLocks noChangeArrowheads="1"/>
          </p:cNvSpPr>
          <p:nvPr/>
        </p:nvSpPr>
        <p:spPr bwMode="auto">
          <a:xfrm>
            <a:off x="3435350" y="5175251"/>
            <a:ext cx="6070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r">
              <a:spcBef>
                <a:spcPts val="88"/>
              </a:spcBef>
              <a:buClrTx/>
              <a:buNone/>
            </a:pPr>
            <a:r>
              <a:rPr lang="en-US" altLang="en-US" sz="1400" b="1"/>
              <a:t>S/V ≈ 10</a:t>
            </a:r>
            <a:r>
              <a:rPr lang="en-US" altLang="en-US" sz="1500" b="1" baseline="25000"/>
              <a:t>-1</a:t>
            </a:r>
            <a:r>
              <a:rPr lang="en-US" altLang="en-US" sz="1400" b="1"/>
              <a:t>/mm</a:t>
            </a:r>
            <a:endParaRPr lang="en-US" altLang="en-US" sz="1400"/>
          </a:p>
          <a:p>
            <a:pPr eaLnBrk="1" hangingPunct="1">
              <a:spcBef>
                <a:spcPct val="0"/>
              </a:spcBef>
              <a:buClrTx/>
              <a:buFontTx/>
              <a:buNone/>
            </a:pPr>
            <a:endParaRPr lang="en-US" altLang="en-US" sz="1600">
              <a:latin typeface="Times New Roman" panose="02020603050405020304" pitchFamily="18" charset="0"/>
              <a:cs typeface="Times New Roman" panose="02020603050405020304" pitchFamily="18" charset="0"/>
            </a:endParaRPr>
          </a:p>
          <a:p>
            <a:pPr eaLnBrk="1" hangingPunct="1">
              <a:spcBef>
                <a:spcPct val="0"/>
              </a:spcBef>
              <a:buClrTx/>
              <a:buFontTx/>
              <a:buNone/>
            </a:pPr>
            <a:endParaRPr lang="en-US" altLang="en-US" sz="1700">
              <a:latin typeface="Times New Roman" panose="02020603050405020304" pitchFamily="18" charset="0"/>
              <a:cs typeface="Times New Roman" panose="02020603050405020304" pitchFamily="18" charset="0"/>
            </a:endParaRPr>
          </a:p>
          <a:p>
            <a:pPr eaLnBrk="1" hangingPunct="1">
              <a:spcBef>
                <a:spcPct val="0"/>
              </a:spcBef>
              <a:buClrTx/>
              <a:buFontTx/>
              <a:buNone/>
            </a:pPr>
            <a:r>
              <a:rPr lang="en-US" altLang="en-US" sz="1600" b="1">
                <a:solidFill>
                  <a:srgbClr val="0000FF"/>
                </a:solidFill>
              </a:rPr>
              <a:t>So, an elephant can never fly as easily as a dragonfly!!</a:t>
            </a:r>
            <a:endParaRPr lang="en-US" altLang="en-US" sz="1600"/>
          </a:p>
        </p:txBody>
      </p:sp>
      <p:sp>
        <p:nvSpPr>
          <p:cNvPr id="18447" name="object 16">
            <a:extLst>
              <a:ext uri="{FF2B5EF4-FFF2-40B4-BE49-F238E27FC236}">
                <a16:creationId xmlns:a16="http://schemas.microsoft.com/office/drawing/2014/main" id="{9EA6E1D2-0AA9-4970-AC1A-C9285F82262C}"/>
              </a:ext>
            </a:extLst>
          </p:cNvPr>
          <p:cNvSpPr>
            <a:spLocks noChangeArrowheads="1"/>
          </p:cNvSpPr>
          <p:nvPr/>
        </p:nvSpPr>
        <p:spPr bwMode="auto">
          <a:xfrm>
            <a:off x="3184525" y="4362451"/>
            <a:ext cx="1104900" cy="301625"/>
          </a:xfrm>
          <a:custGeom>
            <a:avLst/>
            <a:gdLst>
              <a:gd name="T0" fmla="*/ 973930 w 1215389"/>
              <a:gd name="T1" fmla="*/ 234600 h 342900"/>
              <a:gd name="T2" fmla="*/ 962853 w 1215389"/>
              <a:gd name="T3" fmla="*/ 224479 h 342900"/>
              <a:gd name="T4" fmla="*/ 3778 w 1215389"/>
              <a:gd name="T5" fmla="*/ 0 h 342900"/>
              <a:gd name="T6" fmla="*/ 0 w 1215389"/>
              <a:gd name="T7" fmla="*/ 14151 h 342900"/>
              <a:gd name="T8" fmla="*/ 959029 w 1215389"/>
              <a:gd name="T9" fmla="*/ 238620 h 342900"/>
              <a:gd name="T10" fmla="*/ 973930 w 1215389"/>
              <a:gd name="T11" fmla="*/ 234600 h 342900"/>
              <a:gd name="T12" fmla="*/ 991232 w 1215389"/>
              <a:gd name="T13" fmla="*/ 245297 h 342900"/>
              <a:gd name="T14" fmla="*/ 991232 w 1215389"/>
              <a:gd name="T15" fmla="*/ 231122 h 342900"/>
              <a:gd name="T16" fmla="*/ 987453 w 1215389"/>
              <a:gd name="T17" fmla="*/ 245272 h 342900"/>
              <a:gd name="T18" fmla="*/ 959029 w 1215389"/>
              <a:gd name="T19" fmla="*/ 238620 h 342900"/>
              <a:gd name="T20" fmla="*/ 912513 w 1215389"/>
              <a:gd name="T21" fmla="*/ 251168 h 342900"/>
              <a:gd name="T22" fmla="*/ 910623 w 1215389"/>
              <a:gd name="T23" fmla="*/ 255295 h 342900"/>
              <a:gd name="T24" fmla="*/ 911253 w 1215389"/>
              <a:gd name="T25" fmla="*/ 259422 h 342900"/>
              <a:gd name="T26" fmla="*/ 912513 w 1215389"/>
              <a:gd name="T27" fmla="*/ 262960 h 342900"/>
              <a:gd name="T28" fmla="*/ 916921 w 1215389"/>
              <a:gd name="T29" fmla="*/ 265318 h 342900"/>
              <a:gd name="T30" fmla="*/ 991232 w 1215389"/>
              <a:gd name="T31" fmla="*/ 245297 h 342900"/>
              <a:gd name="T32" fmla="*/ 1004456 w 1215389"/>
              <a:gd name="T33" fmla="*/ 241735 h 342900"/>
              <a:gd name="T34" fmla="*/ 942111 w 1215389"/>
              <a:gd name="T35" fmla="*/ 185133 h 342900"/>
              <a:gd name="T36" fmla="*/ 939592 w 1215389"/>
              <a:gd name="T37" fmla="*/ 182185 h 342900"/>
              <a:gd name="T38" fmla="*/ 934553 w 1215389"/>
              <a:gd name="T39" fmla="*/ 182185 h 342900"/>
              <a:gd name="T40" fmla="*/ 928256 w 1215389"/>
              <a:gd name="T41" fmla="*/ 188082 h 342900"/>
              <a:gd name="T42" fmla="*/ 928256 w 1215389"/>
              <a:gd name="T43" fmla="*/ 192798 h 342900"/>
              <a:gd name="T44" fmla="*/ 931404 w 1215389"/>
              <a:gd name="T45" fmla="*/ 195746 h 342900"/>
              <a:gd name="T46" fmla="*/ 962853 w 1215389"/>
              <a:gd name="T47" fmla="*/ 224479 h 342900"/>
              <a:gd name="T48" fmla="*/ 991232 w 1215389"/>
              <a:gd name="T49" fmla="*/ 231122 h 342900"/>
              <a:gd name="T50" fmla="*/ 991232 w 1215389"/>
              <a:gd name="T51" fmla="*/ 245297 h 342900"/>
              <a:gd name="T52" fmla="*/ 1004456 w 1215389"/>
              <a:gd name="T53" fmla="*/ 241735 h 342900"/>
              <a:gd name="T54" fmla="*/ 986824 w 1215389"/>
              <a:gd name="T55" fmla="*/ 245125 h 342900"/>
              <a:gd name="T56" fmla="*/ 986824 w 1215389"/>
              <a:gd name="T57" fmla="*/ 231122 h 342900"/>
              <a:gd name="T58" fmla="*/ 983674 w 1215389"/>
              <a:gd name="T59" fmla="*/ 243503 h 342900"/>
              <a:gd name="T60" fmla="*/ 973930 w 1215389"/>
              <a:gd name="T61" fmla="*/ 234600 h 342900"/>
              <a:gd name="T62" fmla="*/ 959029 w 1215389"/>
              <a:gd name="T63" fmla="*/ 238620 h 342900"/>
              <a:gd name="T64" fmla="*/ 986824 w 1215389"/>
              <a:gd name="T65" fmla="*/ 245125 h 342900"/>
              <a:gd name="T66" fmla="*/ 991232 w 1215389"/>
              <a:gd name="T67" fmla="*/ 231122 h 342900"/>
              <a:gd name="T68" fmla="*/ 962853 w 1215389"/>
              <a:gd name="T69" fmla="*/ 224479 h 342900"/>
              <a:gd name="T70" fmla="*/ 973930 w 1215389"/>
              <a:gd name="T71" fmla="*/ 234600 h 342900"/>
              <a:gd name="T72" fmla="*/ 986824 w 1215389"/>
              <a:gd name="T73" fmla="*/ 231122 h 342900"/>
              <a:gd name="T74" fmla="*/ 986824 w 1215389"/>
              <a:gd name="T75" fmla="*/ 245125 h 342900"/>
              <a:gd name="T76" fmla="*/ 987453 w 1215389"/>
              <a:gd name="T77" fmla="*/ 245272 h 342900"/>
              <a:gd name="T78" fmla="*/ 991232 w 1215389"/>
              <a:gd name="T79" fmla="*/ 231122 h 342900"/>
              <a:gd name="T80" fmla="*/ 986824 w 1215389"/>
              <a:gd name="T81" fmla="*/ 231122 h 342900"/>
              <a:gd name="T82" fmla="*/ 973930 w 1215389"/>
              <a:gd name="T83" fmla="*/ 234600 h 342900"/>
              <a:gd name="T84" fmla="*/ 983674 w 1215389"/>
              <a:gd name="T85" fmla="*/ 243503 h 342900"/>
              <a:gd name="T86" fmla="*/ 986824 w 1215389"/>
              <a:gd name="T87" fmla="*/ 231122 h 3429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15389"/>
              <a:gd name="T133" fmla="*/ 0 h 342900"/>
              <a:gd name="T134" fmla="*/ 1215389 w 1215389"/>
              <a:gd name="T135" fmla="*/ 342900 h 3429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15389" h="342900">
                <a:moveTo>
                  <a:pt x="1178453" y="303199"/>
                </a:moveTo>
                <a:lnTo>
                  <a:pt x="1165050" y="290119"/>
                </a:lnTo>
                <a:lnTo>
                  <a:pt x="4572" y="0"/>
                </a:lnTo>
                <a:lnTo>
                  <a:pt x="0" y="18288"/>
                </a:lnTo>
                <a:lnTo>
                  <a:pt x="1160423" y="308394"/>
                </a:lnTo>
                <a:lnTo>
                  <a:pt x="1178453" y="303199"/>
                </a:lnTo>
                <a:close/>
              </a:path>
              <a:path w="1215389" h="342900">
                <a:moveTo>
                  <a:pt x="1199388" y="317024"/>
                </a:moveTo>
                <a:lnTo>
                  <a:pt x="1199388" y="298704"/>
                </a:lnTo>
                <a:lnTo>
                  <a:pt x="1194816" y="316992"/>
                </a:lnTo>
                <a:lnTo>
                  <a:pt x="1160423" y="308394"/>
                </a:lnTo>
                <a:lnTo>
                  <a:pt x="1104138" y="324612"/>
                </a:lnTo>
                <a:lnTo>
                  <a:pt x="1101852" y="329946"/>
                </a:lnTo>
                <a:lnTo>
                  <a:pt x="1102614" y="335280"/>
                </a:lnTo>
                <a:lnTo>
                  <a:pt x="1104138" y="339852"/>
                </a:lnTo>
                <a:lnTo>
                  <a:pt x="1109472" y="342900"/>
                </a:lnTo>
                <a:lnTo>
                  <a:pt x="1199388" y="317024"/>
                </a:lnTo>
                <a:close/>
              </a:path>
              <a:path w="1215389" h="342900">
                <a:moveTo>
                  <a:pt x="1215390" y="312420"/>
                </a:moveTo>
                <a:lnTo>
                  <a:pt x="1139952" y="239268"/>
                </a:lnTo>
                <a:lnTo>
                  <a:pt x="1136904" y="235458"/>
                </a:lnTo>
                <a:lnTo>
                  <a:pt x="1130808" y="235458"/>
                </a:lnTo>
                <a:lnTo>
                  <a:pt x="1123188" y="243078"/>
                </a:lnTo>
                <a:lnTo>
                  <a:pt x="1123188" y="249174"/>
                </a:lnTo>
                <a:lnTo>
                  <a:pt x="1126998" y="252984"/>
                </a:lnTo>
                <a:lnTo>
                  <a:pt x="1165050" y="290119"/>
                </a:lnTo>
                <a:lnTo>
                  <a:pt x="1199388" y="298704"/>
                </a:lnTo>
                <a:lnTo>
                  <a:pt x="1199388" y="317024"/>
                </a:lnTo>
                <a:lnTo>
                  <a:pt x="1215390" y="312420"/>
                </a:lnTo>
                <a:close/>
              </a:path>
              <a:path w="1215389" h="342900">
                <a:moveTo>
                  <a:pt x="1194054" y="316801"/>
                </a:moveTo>
                <a:lnTo>
                  <a:pt x="1194054" y="298704"/>
                </a:lnTo>
                <a:lnTo>
                  <a:pt x="1190244" y="314706"/>
                </a:lnTo>
                <a:lnTo>
                  <a:pt x="1178453" y="303199"/>
                </a:lnTo>
                <a:lnTo>
                  <a:pt x="1160423" y="308394"/>
                </a:lnTo>
                <a:lnTo>
                  <a:pt x="1194054" y="316801"/>
                </a:lnTo>
                <a:close/>
              </a:path>
              <a:path w="1215389" h="342900">
                <a:moveTo>
                  <a:pt x="1199388" y="298704"/>
                </a:moveTo>
                <a:lnTo>
                  <a:pt x="1165050" y="290119"/>
                </a:lnTo>
                <a:lnTo>
                  <a:pt x="1178453" y="303199"/>
                </a:lnTo>
                <a:lnTo>
                  <a:pt x="1194054" y="298704"/>
                </a:lnTo>
                <a:lnTo>
                  <a:pt x="1194054" y="316801"/>
                </a:lnTo>
                <a:lnTo>
                  <a:pt x="1194816" y="316992"/>
                </a:lnTo>
                <a:lnTo>
                  <a:pt x="1199388" y="298704"/>
                </a:lnTo>
                <a:close/>
              </a:path>
              <a:path w="1215389" h="342900">
                <a:moveTo>
                  <a:pt x="1194054" y="298704"/>
                </a:moveTo>
                <a:lnTo>
                  <a:pt x="1178453" y="303199"/>
                </a:lnTo>
                <a:lnTo>
                  <a:pt x="1190244" y="314706"/>
                </a:lnTo>
                <a:lnTo>
                  <a:pt x="1194054" y="29870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8448" name="object 17">
            <a:extLst>
              <a:ext uri="{FF2B5EF4-FFF2-40B4-BE49-F238E27FC236}">
                <a16:creationId xmlns:a16="http://schemas.microsoft.com/office/drawing/2014/main" id="{337E68BD-4878-45E0-9556-0295E094D891}"/>
              </a:ext>
            </a:extLst>
          </p:cNvPr>
          <p:cNvSpPr>
            <a:spLocks noChangeArrowheads="1"/>
          </p:cNvSpPr>
          <p:nvPr/>
        </p:nvSpPr>
        <p:spPr bwMode="auto">
          <a:xfrm>
            <a:off x="7832726" y="4708526"/>
            <a:ext cx="900113" cy="542925"/>
          </a:xfrm>
          <a:custGeom>
            <a:avLst/>
            <a:gdLst>
              <a:gd name="T0" fmla="*/ 94372 w 990600"/>
              <a:gd name="T1" fmla="*/ 9491 h 615314"/>
              <a:gd name="T2" fmla="*/ 94372 w 990600"/>
              <a:gd name="T3" fmla="*/ 5932 h 615314"/>
              <a:gd name="T4" fmla="*/ 90596 w 990600"/>
              <a:gd name="T5" fmla="*/ 2373 h 615314"/>
              <a:gd name="T6" fmla="*/ 86193 w 990600"/>
              <a:gd name="T7" fmla="*/ 2373 h 615314"/>
              <a:gd name="T8" fmla="*/ 0 w 990600"/>
              <a:gd name="T9" fmla="*/ 0 h 615314"/>
              <a:gd name="T10" fmla="*/ 9437 w 990600"/>
              <a:gd name="T11" fmla="*/ 16565 h 615314"/>
              <a:gd name="T12" fmla="*/ 9437 w 990600"/>
              <a:gd name="T13" fmla="*/ 14238 h 615314"/>
              <a:gd name="T14" fmla="*/ 17616 w 990600"/>
              <a:gd name="T15" fmla="*/ 1780 h 615314"/>
              <a:gd name="T16" fmla="*/ 42380 w 990600"/>
              <a:gd name="T17" fmla="*/ 16136 h 615314"/>
              <a:gd name="T18" fmla="*/ 86193 w 990600"/>
              <a:gd name="T19" fmla="*/ 17204 h 615314"/>
              <a:gd name="T20" fmla="*/ 90596 w 990600"/>
              <a:gd name="T21" fmla="*/ 17204 h 615314"/>
              <a:gd name="T22" fmla="*/ 93743 w 990600"/>
              <a:gd name="T23" fmla="*/ 13644 h 615314"/>
              <a:gd name="T24" fmla="*/ 94372 w 990600"/>
              <a:gd name="T25" fmla="*/ 9491 h 615314"/>
              <a:gd name="T26" fmla="*/ 42380 w 990600"/>
              <a:gd name="T27" fmla="*/ 16136 h 615314"/>
              <a:gd name="T28" fmla="*/ 17616 w 990600"/>
              <a:gd name="T29" fmla="*/ 1780 h 615314"/>
              <a:gd name="T30" fmla="*/ 9437 w 990600"/>
              <a:gd name="T31" fmla="*/ 14238 h 615314"/>
              <a:gd name="T32" fmla="*/ 13211 w 990600"/>
              <a:gd name="T33" fmla="*/ 16430 h 615314"/>
              <a:gd name="T34" fmla="*/ 13211 w 990600"/>
              <a:gd name="T35" fmla="*/ 15424 h 615314"/>
              <a:gd name="T36" fmla="*/ 20133 w 990600"/>
              <a:gd name="T37" fmla="*/ 4746 h 615314"/>
              <a:gd name="T38" fmla="*/ 26424 w 990600"/>
              <a:gd name="T39" fmla="*/ 15746 h 615314"/>
              <a:gd name="T40" fmla="*/ 42380 w 990600"/>
              <a:gd name="T41" fmla="*/ 16136 h 615314"/>
              <a:gd name="T42" fmla="*/ 56624 w 990600"/>
              <a:gd name="T43" fmla="*/ 68817 h 615314"/>
              <a:gd name="T44" fmla="*/ 54736 w 990600"/>
              <a:gd name="T45" fmla="*/ 65257 h 615314"/>
              <a:gd name="T46" fmla="*/ 33580 w 990600"/>
              <a:gd name="T47" fmla="*/ 28263 h 615314"/>
              <a:gd name="T48" fmla="*/ 9437 w 990600"/>
              <a:gd name="T49" fmla="*/ 14238 h 615314"/>
              <a:gd name="T50" fmla="*/ 9437 w 990600"/>
              <a:gd name="T51" fmla="*/ 16565 h 615314"/>
              <a:gd name="T52" fmla="*/ 40895 w 990600"/>
              <a:gd name="T53" fmla="*/ 71783 h 615314"/>
              <a:gd name="T54" fmla="*/ 42782 w 990600"/>
              <a:gd name="T55" fmla="*/ 75936 h 615314"/>
              <a:gd name="T56" fmla="*/ 47815 w 990600"/>
              <a:gd name="T57" fmla="*/ 77123 h 615314"/>
              <a:gd name="T58" fmla="*/ 51590 w 990600"/>
              <a:gd name="T59" fmla="*/ 75343 h 615314"/>
              <a:gd name="T60" fmla="*/ 55365 w 990600"/>
              <a:gd name="T61" fmla="*/ 72970 h 615314"/>
              <a:gd name="T62" fmla="*/ 56624 w 990600"/>
              <a:gd name="T63" fmla="*/ 68817 h 615314"/>
              <a:gd name="T64" fmla="*/ 26424 w 990600"/>
              <a:gd name="T65" fmla="*/ 15746 h 615314"/>
              <a:gd name="T66" fmla="*/ 20133 w 990600"/>
              <a:gd name="T67" fmla="*/ 4746 h 615314"/>
              <a:gd name="T68" fmla="*/ 13211 w 990600"/>
              <a:gd name="T69" fmla="*/ 15424 h 615314"/>
              <a:gd name="T70" fmla="*/ 26424 w 990600"/>
              <a:gd name="T71" fmla="*/ 15746 h 615314"/>
              <a:gd name="T72" fmla="*/ 33580 w 990600"/>
              <a:gd name="T73" fmla="*/ 28263 h 615314"/>
              <a:gd name="T74" fmla="*/ 26424 w 990600"/>
              <a:gd name="T75" fmla="*/ 15746 h 615314"/>
              <a:gd name="T76" fmla="*/ 13211 w 990600"/>
              <a:gd name="T77" fmla="*/ 15424 h 615314"/>
              <a:gd name="T78" fmla="*/ 13211 w 990600"/>
              <a:gd name="T79" fmla="*/ 16430 h 615314"/>
              <a:gd name="T80" fmla="*/ 33580 w 990600"/>
              <a:gd name="T81" fmla="*/ 28263 h 615314"/>
              <a:gd name="T82" fmla="*/ 817892 w 990600"/>
              <a:gd name="T83" fmla="*/ 465704 h 615314"/>
              <a:gd name="T84" fmla="*/ 42380 w 990600"/>
              <a:gd name="T85" fmla="*/ 16136 h 615314"/>
              <a:gd name="T86" fmla="*/ 26424 w 990600"/>
              <a:gd name="T87" fmla="*/ 15746 h 615314"/>
              <a:gd name="T88" fmla="*/ 33580 w 990600"/>
              <a:gd name="T89" fmla="*/ 28263 h 615314"/>
              <a:gd name="T90" fmla="*/ 809083 w 990600"/>
              <a:gd name="T91" fmla="*/ 478757 h 615314"/>
              <a:gd name="T92" fmla="*/ 817892 w 990600"/>
              <a:gd name="T93" fmla="*/ 465704 h 6153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600"/>
              <a:gd name="T142" fmla="*/ 0 h 615314"/>
              <a:gd name="T143" fmla="*/ 990600 w 990600"/>
              <a:gd name="T144" fmla="*/ 615314 h 6153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600" h="615314">
                <a:moveTo>
                  <a:pt x="114300" y="12191"/>
                </a:moveTo>
                <a:lnTo>
                  <a:pt x="114300" y="7619"/>
                </a:lnTo>
                <a:lnTo>
                  <a:pt x="109727" y="3048"/>
                </a:lnTo>
                <a:lnTo>
                  <a:pt x="104394" y="3048"/>
                </a:lnTo>
                <a:lnTo>
                  <a:pt x="0" y="0"/>
                </a:lnTo>
                <a:lnTo>
                  <a:pt x="11430" y="21277"/>
                </a:lnTo>
                <a:lnTo>
                  <a:pt x="11430" y="18287"/>
                </a:lnTo>
                <a:lnTo>
                  <a:pt x="21336" y="2286"/>
                </a:lnTo>
                <a:lnTo>
                  <a:pt x="51329" y="20725"/>
                </a:lnTo>
                <a:lnTo>
                  <a:pt x="104394" y="22098"/>
                </a:lnTo>
                <a:lnTo>
                  <a:pt x="109727" y="22098"/>
                </a:lnTo>
                <a:lnTo>
                  <a:pt x="113538" y="17525"/>
                </a:lnTo>
                <a:lnTo>
                  <a:pt x="114300" y="12191"/>
                </a:lnTo>
                <a:close/>
              </a:path>
              <a:path w="990600" h="615314">
                <a:moveTo>
                  <a:pt x="51329" y="20725"/>
                </a:moveTo>
                <a:lnTo>
                  <a:pt x="21336" y="2286"/>
                </a:lnTo>
                <a:lnTo>
                  <a:pt x="11430" y="18287"/>
                </a:lnTo>
                <a:lnTo>
                  <a:pt x="16001" y="21104"/>
                </a:lnTo>
                <a:lnTo>
                  <a:pt x="16001" y="19812"/>
                </a:lnTo>
                <a:lnTo>
                  <a:pt x="24384" y="6096"/>
                </a:lnTo>
                <a:lnTo>
                  <a:pt x="32003" y="20225"/>
                </a:lnTo>
                <a:lnTo>
                  <a:pt x="51329" y="20725"/>
                </a:lnTo>
                <a:close/>
              </a:path>
              <a:path w="990600" h="615314">
                <a:moveTo>
                  <a:pt x="68580" y="88391"/>
                </a:moveTo>
                <a:lnTo>
                  <a:pt x="66294" y="83819"/>
                </a:lnTo>
                <a:lnTo>
                  <a:pt x="40671" y="36302"/>
                </a:lnTo>
                <a:lnTo>
                  <a:pt x="11430" y="18287"/>
                </a:lnTo>
                <a:lnTo>
                  <a:pt x="11430" y="21277"/>
                </a:lnTo>
                <a:lnTo>
                  <a:pt x="49530" y="92201"/>
                </a:lnTo>
                <a:lnTo>
                  <a:pt x="51816" y="97536"/>
                </a:lnTo>
                <a:lnTo>
                  <a:pt x="57912" y="99060"/>
                </a:lnTo>
                <a:lnTo>
                  <a:pt x="62484" y="96774"/>
                </a:lnTo>
                <a:lnTo>
                  <a:pt x="67056" y="93725"/>
                </a:lnTo>
                <a:lnTo>
                  <a:pt x="68580" y="88391"/>
                </a:lnTo>
                <a:close/>
              </a:path>
              <a:path w="990600" h="615314">
                <a:moveTo>
                  <a:pt x="32003" y="20225"/>
                </a:moveTo>
                <a:lnTo>
                  <a:pt x="24384" y="6096"/>
                </a:lnTo>
                <a:lnTo>
                  <a:pt x="16001" y="19812"/>
                </a:lnTo>
                <a:lnTo>
                  <a:pt x="32003" y="20225"/>
                </a:lnTo>
                <a:close/>
              </a:path>
              <a:path w="990600" h="615314">
                <a:moveTo>
                  <a:pt x="40671" y="36302"/>
                </a:moveTo>
                <a:lnTo>
                  <a:pt x="32003" y="20225"/>
                </a:lnTo>
                <a:lnTo>
                  <a:pt x="16001" y="19812"/>
                </a:lnTo>
                <a:lnTo>
                  <a:pt x="16001" y="21104"/>
                </a:lnTo>
                <a:lnTo>
                  <a:pt x="40671" y="36302"/>
                </a:lnTo>
                <a:close/>
              </a:path>
              <a:path w="990600" h="615314">
                <a:moveTo>
                  <a:pt x="990600" y="598169"/>
                </a:moveTo>
                <a:lnTo>
                  <a:pt x="51329" y="20725"/>
                </a:lnTo>
                <a:lnTo>
                  <a:pt x="32003" y="20225"/>
                </a:lnTo>
                <a:lnTo>
                  <a:pt x="40671" y="36302"/>
                </a:lnTo>
                <a:lnTo>
                  <a:pt x="979932" y="614934"/>
                </a:lnTo>
                <a:lnTo>
                  <a:pt x="990600" y="598169"/>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18" name="TextBox 17">
            <a:extLst>
              <a:ext uri="{FF2B5EF4-FFF2-40B4-BE49-F238E27FC236}">
                <a16:creationId xmlns:a16="http://schemas.microsoft.com/office/drawing/2014/main" id="{D635EEA6-EA8E-4DC4-9F13-1B1C0B5E613C}"/>
              </a:ext>
            </a:extLst>
          </p:cNvPr>
          <p:cNvSpPr txBox="1"/>
          <p:nvPr/>
        </p:nvSpPr>
        <p:spPr>
          <a:xfrm>
            <a:off x="2209800" y="1"/>
            <a:ext cx="5943600" cy="708025"/>
          </a:xfrm>
          <a:prstGeom prst="rect">
            <a:avLst/>
          </a:prstGeom>
          <a:noFill/>
        </p:spPr>
        <p:txBody>
          <a:bodyPr>
            <a:spAutoFit/>
          </a:bodyPr>
          <a:lstStyle/>
          <a:p>
            <a:pPr>
              <a:defRPr/>
            </a:pPr>
            <a:r>
              <a:rPr lang="en-US" sz="4000" b="1" spc="-4" dirty="0">
                <a:solidFill>
                  <a:srgbClr val="FF0000"/>
                </a:solidFill>
                <a:latin typeface="Times New Roman" pitchFamily="18" charset="0"/>
                <a:cs typeface="Times New Roman" pitchFamily="18" charset="0"/>
              </a:rPr>
              <a:t>Scaling </a:t>
            </a:r>
            <a:r>
              <a:rPr lang="en-US" sz="4000" b="1" dirty="0">
                <a:solidFill>
                  <a:srgbClr val="FF0000"/>
                </a:solidFill>
                <a:latin typeface="Times New Roman" pitchFamily="18" charset="0"/>
                <a:cs typeface="Times New Roman" pitchFamily="18" charset="0"/>
              </a:rPr>
              <a:t>in</a:t>
            </a:r>
            <a:r>
              <a:rPr lang="en-US" sz="4000" b="1" spc="-49" dirty="0">
                <a:solidFill>
                  <a:srgbClr val="FF0000"/>
                </a:solidFill>
                <a:latin typeface="Times New Roman" pitchFamily="18" charset="0"/>
                <a:cs typeface="Times New Roman" pitchFamily="18" charset="0"/>
              </a:rPr>
              <a:t> </a:t>
            </a:r>
            <a:r>
              <a:rPr lang="en-US" sz="4000" b="1" spc="-4" dirty="0">
                <a:solidFill>
                  <a:srgbClr val="FF0000"/>
                </a:solidFill>
                <a:latin typeface="Times New Roman" pitchFamily="18" charset="0"/>
                <a:cs typeface="Times New Roman" pitchFamily="18" charset="0"/>
              </a:rPr>
              <a:t>Geometry</a:t>
            </a:r>
            <a:endParaRPr lang="en-US" sz="4000" b="1" dirty="0"/>
          </a:p>
        </p:txBody>
      </p:sp>
      <p:pic>
        <p:nvPicPr>
          <p:cNvPr id="18450" name="Picture 2" descr="C:\Users\Administrator\Desktop\srm-ramapuram-logo-2.png">
            <a:extLst>
              <a:ext uri="{FF2B5EF4-FFF2-40B4-BE49-F238E27FC236}">
                <a16:creationId xmlns:a16="http://schemas.microsoft.com/office/drawing/2014/main" id="{27797A67-5A44-41D0-80C6-C5ABB57F4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480D582-7FAC-4BC6-82A0-03451D73B74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8B6BB2E-9E5D-4036-B5BF-5782AB94FB62}"/>
              </a:ext>
            </a:extLst>
          </p:cNvPr>
          <p:cNvSpPr>
            <a:spLocks noGrp="1"/>
          </p:cNvSpPr>
          <p:nvPr>
            <p:ph type="title"/>
          </p:nvPr>
        </p:nvSpPr>
        <p:spPr>
          <a:xfrm>
            <a:off x="1981200" y="274638"/>
            <a:ext cx="8077200" cy="792162"/>
          </a:xfrm>
        </p:spPr>
        <p:txBody>
          <a:bodyPr/>
          <a:lstStyle/>
          <a:p>
            <a:pPr eaLnBrk="1" hangingPunct="1"/>
            <a:r>
              <a:rPr lang="en-US" altLang="en-US" b="1">
                <a:solidFill>
                  <a:srgbClr val="FF0000"/>
                </a:solidFill>
                <a:latin typeface="Times New Roman" panose="02020603050405020304" pitchFamily="18" charset="0"/>
                <a:cs typeface="Times New Roman" panose="02020603050405020304" pitchFamily="18" charset="0"/>
              </a:rPr>
              <a:t>Scaling Laws in Miniaturization</a:t>
            </a:r>
          </a:p>
        </p:txBody>
      </p:sp>
      <p:sp>
        <p:nvSpPr>
          <p:cNvPr id="19459" name="Content Placeholder 2">
            <a:extLst>
              <a:ext uri="{FF2B5EF4-FFF2-40B4-BE49-F238E27FC236}">
                <a16:creationId xmlns:a16="http://schemas.microsoft.com/office/drawing/2014/main" id="{ABC8EF16-15BC-43A7-AEE9-EF2AF84D0045}"/>
              </a:ext>
            </a:extLst>
          </p:cNvPr>
          <p:cNvSpPr>
            <a:spLocks noGrp="1"/>
          </p:cNvSpPr>
          <p:nvPr>
            <p:ph idx="1"/>
          </p:nvPr>
        </p:nvSpPr>
        <p:spPr>
          <a:xfrm>
            <a:off x="2057400" y="1066801"/>
            <a:ext cx="8229600" cy="4525963"/>
          </a:xfrm>
        </p:spPr>
        <p:txBody>
          <a:bodyPr/>
          <a:lstStyle/>
          <a:p>
            <a:pPr eaLnBrk="1" hangingPunct="1"/>
            <a:r>
              <a:rPr lang="en-US" altLang="en-US" sz="2000">
                <a:latin typeface="Times New Roman" panose="02020603050405020304" pitchFamily="18" charset="0"/>
                <a:cs typeface="Times New Roman" panose="02020603050405020304" pitchFamily="18" charset="0"/>
              </a:rPr>
              <a:t>Scaling theory is a value guide to what may work and what may not work when we start to design the world of micro.</a:t>
            </a:r>
          </a:p>
        </p:txBody>
      </p:sp>
      <p:sp>
        <p:nvSpPr>
          <p:cNvPr id="19460" name="object 3">
            <a:extLst>
              <a:ext uri="{FF2B5EF4-FFF2-40B4-BE49-F238E27FC236}">
                <a16:creationId xmlns:a16="http://schemas.microsoft.com/office/drawing/2014/main" id="{20CBF1C1-C218-4AA9-BDD2-201C571FB3A2}"/>
              </a:ext>
            </a:extLst>
          </p:cNvPr>
          <p:cNvSpPr>
            <a:spLocks noChangeArrowheads="1"/>
          </p:cNvSpPr>
          <p:nvPr/>
        </p:nvSpPr>
        <p:spPr bwMode="auto">
          <a:xfrm rot="5400000">
            <a:off x="3657600" y="76200"/>
            <a:ext cx="4953000" cy="8610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pic>
        <p:nvPicPr>
          <p:cNvPr id="19461" name="Picture 2" descr="C:\Users\Administrator\Desktop\srm-ramapuram-logo-2.png">
            <a:extLst>
              <a:ext uri="{FF2B5EF4-FFF2-40B4-BE49-F238E27FC236}">
                <a16:creationId xmlns:a16="http://schemas.microsoft.com/office/drawing/2014/main" id="{E4F3B3C7-C84C-4F1B-82DA-E9EC287B4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5AD5157-2729-4707-859E-3004700241D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5402-4ABD-4430-B534-A15563E6E6EF}"/>
              </a:ext>
            </a:extLst>
          </p:cNvPr>
          <p:cNvSpPr>
            <a:spLocks noGrp="1"/>
          </p:cNvSpPr>
          <p:nvPr>
            <p:ph type="title"/>
          </p:nvPr>
        </p:nvSpPr>
        <p:spPr/>
        <p:txBody>
          <a:bodyPr rtlCol="0">
            <a:normAutofit fontScale="90000"/>
          </a:bodyPr>
          <a:lstStyle/>
          <a:p>
            <a:pPr>
              <a:defRPr/>
            </a:pPr>
            <a:r>
              <a:rPr lang="en-US" sz="2700" spc="-5" dirty="0">
                <a:latin typeface="Times New Roman"/>
                <a:cs typeface="Times New Roman"/>
              </a:rPr>
              <a:t>Range of sizes of objects </a:t>
            </a:r>
            <a:r>
              <a:rPr lang="en-US" sz="2700" dirty="0">
                <a:latin typeface="Times New Roman"/>
                <a:cs typeface="Times New Roman"/>
              </a:rPr>
              <a:t>studied by </a:t>
            </a:r>
            <a:r>
              <a:rPr lang="en-US" sz="2700" spc="-5" dirty="0">
                <a:latin typeface="Times New Roman"/>
                <a:cs typeface="Times New Roman"/>
              </a:rPr>
              <a:t>biochemists </a:t>
            </a:r>
            <a:r>
              <a:rPr lang="en-US" sz="2700" dirty="0">
                <a:latin typeface="Times New Roman"/>
                <a:cs typeface="Times New Roman"/>
              </a:rPr>
              <a:t>and biologists.  </a:t>
            </a:r>
            <a:r>
              <a:rPr lang="en-US" sz="2700" spc="-5" dirty="0">
                <a:latin typeface="Times New Roman"/>
                <a:cs typeface="Times New Roman"/>
              </a:rPr>
              <a:t>(Biochemistry </a:t>
            </a:r>
            <a:r>
              <a:rPr lang="en-US" sz="2700" dirty="0">
                <a:latin typeface="Times New Roman"/>
                <a:cs typeface="Times New Roman"/>
              </a:rPr>
              <a:t>by </a:t>
            </a:r>
            <a:r>
              <a:rPr lang="en-US" sz="2700" spc="-5" dirty="0">
                <a:latin typeface="Times New Roman"/>
                <a:cs typeface="Times New Roman"/>
              </a:rPr>
              <a:t>Mathews </a:t>
            </a:r>
            <a:r>
              <a:rPr lang="en-US" sz="2700" i="1" dirty="0">
                <a:latin typeface="Times New Roman"/>
                <a:cs typeface="Times New Roman"/>
              </a:rPr>
              <a:t>et</a:t>
            </a:r>
            <a:r>
              <a:rPr lang="en-US" sz="2700" i="1" spc="5" dirty="0">
                <a:latin typeface="Times New Roman"/>
                <a:cs typeface="Times New Roman"/>
              </a:rPr>
              <a:t> </a:t>
            </a:r>
            <a:r>
              <a:rPr lang="en-US" sz="2700" i="1" spc="-5" dirty="0">
                <a:latin typeface="Times New Roman"/>
                <a:cs typeface="Times New Roman"/>
              </a:rPr>
              <a:t>al</a:t>
            </a:r>
            <a:r>
              <a:rPr lang="en-US" sz="2700" spc="-5" dirty="0">
                <a:latin typeface="Times New Roman"/>
                <a:cs typeface="Times New Roman"/>
              </a:rPr>
              <a:t>.)</a:t>
            </a:r>
            <a:br>
              <a:rPr lang="en-US" dirty="0">
                <a:latin typeface="Times New Roman"/>
                <a:cs typeface="Times New Roman"/>
              </a:rPr>
            </a:br>
            <a:endParaRPr lang="en-US" dirty="0"/>
          </a:p>
        </p:txBody>
      </p:sp>
      <p:sp>
        <p:nvSpPr>
          <p:cNvPr id="20483" name="object 3">
            <a:extLst>
              <a:ext uri="{FF2B5EF4-FFF2-40B4-BE49-F238E27FC236}">
                <a16:creationId xmlns:a16="http://schemas.microsoft.com/office/drawing/2014/main" id="{61FA0D45-95B1-4028-9DBF-CDB14114E183}"/>
              </a:ext>
            </a:extLst>
          </p:cNvPr>
          <p:cNvSpPr>
            <a:spLocks noChangeArrowheads="1"/>
          </p:cNvSpPr>
          <p:nvPr/>
        </p:nvSpPr>
        <p:spPr bwMode="auto">
          <a:xfrm>
            <a:off x="1676400" y="914400"/>
            <a:ext cx="8610600" cy="5715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3" name="Footer Placeholder 2">
            <a:extLst>
              <a:ext uri="{FF2B5EF4-FFF2-40B4-BE49-F238E27FC236}">
                <a16:creationId xmlns:a16="http://schemas.microsoft.com/office/drawing/2014/main" id="{7E252A03-57B9-4ED2-B87F-8BBE5F0E7D4F}"/>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
            <a:extLst>
              <a:ext uri="{FF2B5EF4-FFF2-40B4-BE49-F238E27FC236}">
                <a16:creationId xmlns:a16="http://schemas.microsoft.com/office/drawing/2014/main" id="{42804F60-61FE-4B95-A01E-E69870CD69EC}"/>
              </a:ext>
            </a:extLst>
          </p:cNvPr>
          <p:cNvSpPr>
            <a:spLocks noGrp="1"/>
          </p:cNvSpPr>
          <p:nvPr>
            <p:ph type="title"/>
          </p:nvPr>
        </p:nvSpPr>
        <p:spPr>
          <a:xfrm>
            <a:off x="1905000" y="609600"/>
            <a:ext cx="8229600" cy="1066800"/>
          </a:xfrm>
        </p:spPr>
        <p:txBody>
          <a:bodyPr/>
          <a:lstStyle/>
          <a:p>
            <a:pPr eaLnBrk="1" hangingPunct="1"/>
            <a:r>
              <a:rPr lang="en-US" altLang="en-US" b="1">
                <a:solidFill>
                  <a:srgbClr val="FF0000"/>
                </a:solidFill>
                <a:latin typeface="Times New Roman" panose="02020603050405020304" pitchFamily="18" charset="0"/>
                <a:cs typeface="Times New Roman" panose="02020603050405020304" pitchFamily="18" charset="0"/>
              </a:rPr>
              <a:t>SUBSTRATES AND WAFERS</a:t>
            </a:r>
          </a:p>
        </p:txBody>
      </p:sp>
      <p:sp>
        <p:nvSpPr>
          <p:cNvPr id="7" name="Content Placeholder 6">
            <a:extLst>
              <a:ext uri="{FF2B5EF4-FFF2-40B4-BE49-F238E27FC236}">
                <a16:creationId xmlns:a16="http://schemas.microsoft.com/office/drawing/2014/main" id="{C3420584-8F4A-4E0A-9FEE-9EFF34B105F5}"/>
              </a:ext>
            </a:extLst>
          </p:cNvPr>
          <p:cNvSpPr>
            <a:spLocks noGrp="1"/>
          </p:cNvSpPr>
          <p:nvPr>
            <p:ph idx="1"/>
          </p:nvPr>
        </p:nvSpPr>
        <p:spPr>
          <a:xfrm>
            <a:off x="1981200" y="1600200"/>
            <a:ext cx="8229600" cy="4324350"/>
          </a:xfrm>
        </p:spPr>
        <p:txBody>
          <a:bodyPr>
            <a:normAutofit/>
          </a:bodyPr>
          <a:lstStyle/>
          <a:p>
            <a:pPr marL="365760" indent="-256032">
              <a:buClr>
                <a:schemeClr val="accent3"/>
              </a:buClr>
              <a:buFont typeface="Georgia"/>
              <a:buChar char="•"/>
              <a:defRPr/>
            </a:pPr>
            <a:r>
              <a:rPr lang="en-US" sz="2400" spc="-5" dirty="0">
                <a:solidFill>
                  <a:srgbClr val="231F20"/>
                </a:solidFill>
                <a:latin typeface="Times New Roman"/>
                <a:cs typeface="Times New Roman"/>
              </a:rPr>
              <a:t>The frequently used term </a:t>
            </a:r>
            <a:r>
              <a:rPr lang="en-US" sz="2400" b="1" i="1" spc="-5" dirty="0">
                <a:solidFill>
                  <a:srgbClr val="3366FF"/>
                </a:solidFill>
                <a:latin typeface="Times New Roman"/>
                <a:cs typeface="Times New Roman"/>
              </a:rPr>
              <a:t>substrate</a:t>
            </a:r>
            <a:r>
              <a:rPr lang="en-US" sz="2400" i="1" spc="-5" dirty="0">
                <a:solidFill>
                  <a:srgbClr val="231F20"/>
                </a:solidFill>
                <a:latin typeface="Times New Roman"/>
                <a:cs typeface="Times New Roman"/>
              </a:rPr>
              <a:t> </a:t>
            </a:r>
            <a:r>
              <a:rPr lang="en-US" sz="2400" spc="-5" dirty="0">
                <a:solidFill>
                  <a:srgbClr val="231F20"/>
                </a:solidFill>
                <a:latin typeface="Times New Roman"/>
                <a:cs typeface="Times New Roman"/>
              </a:rPr>
              <a:t>in microelectronics means </a:t>
            </a:r>
            <a:r>
              <a:rPr lang="en-US" sz="2400" dirty="0">
                <a:solidFill>
                  <a:srgbClr val="231F20"/>
                </a:solidFill>
                <a:latin typeface="Times New Roman"/>
                <a:cs typeface="Times New Roman"/>
              </a:rPr>
              <a:t>a </a:t>
            </a:r>
            <a:r>
              <a:rPr lang="en-US" sz="2400" b="1" spc="-5" dirty="0">
                <a:solidFill>
                  <a:srgbClr val="3366FF"/>
                </a:solidFill>
                <a:latin typeface="Times New Roman"/>
                <a:cs typeface="Times New Roman"/>
              </a:rPr>
              <a:t>flat macroscopic ob</a:t>
            </a:r>
            <a:r>
              <a:rPr lang="en-US" sz="2400" b="1" dirty="0">
                <a:solidFill>
                  <a:srgbClr val="3366FF"/>
                </a:solidFill>
                <a:latin typeface="Times New Roman"/>
                <a:cs typeface="Times New Roman"/>
              </a:rPr>
              <a:t>ject</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on</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which</a:t>
            </a:r>
            <a:r>
              <a:rPr lang="en-US" sz="2400" b="1" spc="-20" dirty="0">
                <a:solidFill>
                  <a:srgbClr val="3366FF"/>
                </a:solidFill>
                <a:latin typeface="Times New Roman"/>
                <a:cs typeface="Times New Roman"/>
              </a:rPr>
              <a:t> </a:t>
            </a:r>
            <a:r>
              <a:rPr lang="en-US" sz="2400" b="1" dirty="0" err="1">
                <a:solidFill>
                  <a:srgbClr val="3366FF"/>
                </a:solidFill>
                <a:latin typeface="Times New Roman"/>
                <a:cs typeface="Times New Roman"/>
              </a:rPr>
              <a:t>microfabrication</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processes</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take</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place.</a:t>
            </a:r>
          </a:p>
          <a:p>
            <a:pPr marL="365760" indent="-256032">
              <a:buClr>
                <a:schemeClr val="accent3"/>
              </a:buClr>
              <a:buNone/>
              <a:defRPr/>
            </a:pPr>
            <a:endParaRPr lang="en-US" sz="2400" dirty="0">
              <a:solidFill>
                <a:srgbClr val="231F20"/>
              </a:solidFill>
              <a:latin typeface="Times New Roman"/>
              <a:cs typeface="Times New Roman"/>
            </a:endParaRPr>
          </a:p>
          <a:p>
            <a:pPr marL="365760" indent="-256032">
              <a:buClr>
                <a:schemeClr val="accent3"/>
              </a:buClr>
              <a:buFont typeface="Georgia"/>
              <a:buChar char="•"/>
              <a:defRPr/>
            </a:pPr>
            <a:r>
              <a:rPr lang="en-US" sz="2400" dirty="0">
                <a:solidFill>
                  <a:srgbClr val="231F20"/>
                </a:solidFill>
                <a:latin typeface="Times New Roman"/>
                <a:cs typeface="Times New Roman"/>
              </a:rPr>
              <a:t>There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are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two</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types</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of</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substrate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materials</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used</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in</a:t>
            </a:r>
            <a:r>
              <a:rPr lang="en-US" sz="2400" spc="-30" dirty="0">
                <a:solidFill>
                  <a:srgbClr val="231F20"/>
                </a:solidFill>
                <a:latin typeface="Times New Roman"/>
                <a:cs typeface="Times New Roman"/>
              </a:rPr>
              <a:t> </a:t>
            </a:r>
            <a:r>
              <a:rPr lang="en-US" sz="2400" dirty="0" err="1">
                <a:solidFill>
                  <a:srgbClr val="231F20"/>
                </a:solidFill>
                <a:latin typeface="Times New Roman"/>
                <a:cs typeface="Times New Roman"/>
              </a:rPr>
              <a:t>microsystems</a:t>
            </a:r>
            <a:r>
              <a:rPr lang="en-US" sz="2400" dirty="0">
                <a:solidFill>
                  <a:srgbClr val="231F20"/>
                </a:solidFill>
                <a:latin typeface="Times New Roman"/>
                <a:cs typeface="Times New Roman"/>
              </a:rPr>
              <a:t>:</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(1)</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active  substrate materials and (2) passive substrate materials</a:t>
            </a:r>
          </a:p>
          <a:p>
            <a:pPr marL="365760" indent="-256032">
              <a:buClr>
                <a:schemeClr val="accent3"/>
              </a:buClr>
              <a:buNone/>
              <a:defRPr/>
            </a:pPr>
            <a:endParaRPr lang="en-US" sz="2400" dirty="0">
              <a:solidFill>
                <a:srgbClr val="231F20"/>
              </a:solidFill>
              <a:latin typeface="Times New Roman"/>
              <a:cs typeface="Times New Roman"/>
            </a:endParaRPr>
          </a:p>
          <a:p>
            <a:pPr marL="365760" indent="-256032">
              <a:buClr>
                <a:schemeClr val="accent3"/>
              </a:buClr>
              <a:buFont typeface="Georgia"/>
              <a:buChar char="•"/>
              <a:defRPr/>
            </a:pPr>
            <a:r>
              <a:rPr lang="en-US" sz="2400" dirty="0">
                <a:solidFill>
                  <a:srgbClr val="231F20"/>
                </a:solidFill>
                <a:latin typeface="Times New Roman"/>
                <a:cs typeface="Times New Roman"/>
              </a:rPr>
              <a:t>Active substrate materials are primarily used for sensors and actuators in a </a:t>
            </a:r>
            <a:r>
              <a:rPr lang="en-US" sz="2400" spc="5" dirty="0" err="1">
                <a:solidFill>
                  <a:srgbClr val="231F20"/>
                </a:solidFill>
                <a:latin typeface="Times New Roman"/>
                <a:cs typeface="Times New Roman"/>
              </a:rPr>
              <a:t>micro</a:t>
            </a:r>
            <a:r>
              <a:rPr lang="en-US" sz="2400" spc="-5" dirty="0" err="1">
                <a:solidFill>
                  <a:srgbClr val="231F20"/>
                </a:solidFill>
                <a:latin typeface="Times New Roman"/>
                <a:cs typeface="Times New Roman"/>
              </a:rPr>
              <a:t>system</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or</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other</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MEMS</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components(</a:t>
            </a:r>
            <a:r>
              <a:rPr lang="en-US" sz="2400" spc="-5" dirty="0" err="1">
                <a:solidFill>
                  <a:srgbClr val="231F20"/>
                </a:solidFill>
                <a:latin typeface="Times New Roman"/>
                <a:cs typeface="Times New Roman"/>
              </a:rPr>
              <a:t>Si,Ge,GaAs,Quartz</a:t>
            </a:r>
            <a:r>
              <a:rPr lang="en-US" sz="2400" spc="-5" dirty="0">
                <a:solidFill>
                  <a:srgbClr val="231F20"/>
                </a:solidFill>
                <a:latin typeface="Times New Roman"/>
                <a:cs typeface="Times New Roman"/>
              </a:rPr>
              <a:t>)</a:t>
            </a:r>
            <a:endParaRPr lang="en-US" sz="2400" dirty="0"/>
          </a:p>
        </p:txBody>
      </p:sp>
      <p:pic>
        <p:nvPicPr>
          <p:cNvPr id="21508" name="Picture 2" descr="C:\Users\Administrator\Desktop\srm-ramapuram-logo-2.png">
            <a:extLst>
              <a:ext uri="{FF2B5EF4-FFF2-40B4-BE49-F238E27FC236}">
                <a16:creationId xmlns:a16="http://schemas.microsoft.com/office/drawing/2014/main" id="{5B114228-057E-4363-9E66-3F6F89246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7A36B5C-86DC-4E61-95A6-F4B0E8840741}"/>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CEC21-490B-4E47-84A5-7F9B2CBA38FF}"/>
              </a:ext>
            </a:extLst>
          </p:cNvPr>
          <p:cNvSpPr>
            <a:spLocks noGrp="1"/>
          </p:cNvSpPr>
          <p:nvPr>
            <p:ph type="title"/>
          </p:nvPr>
        </p:nvSpPr>
        <p:spPr>
          <a:xfrm>
            <a:off x="1752600" y="838200"/>
            <a:ext cx="8153400" cy="762000"/>
          </a:xfrm>
        </p:spPr>
        <p:txBody>
          <a:bodyPr>
            <a:normAutofit fontScale="90000"/>
          </a:bodyPr>
          <a:lstStyle/>
          <a:p>
            <a:pPr algn="just">
              <a:defRPr/>
            </a:pPr>
            <a:r>
              <a:rPr lang="en-US" sz="3600" b="1" spc="-4" dirty="0">
                <a:solidFill>
                  <a:srgbClr val="FF0000"/>
                </a:solidFill>
                <a:latin typeface="Times New Roman" pitchFamily="18" charset="0"/>
                <a:cs typeface="Times New Roman" pitchFamily="18" charset="0"/>
              </a:rPr>
              <a:t>Silicon </a:t>
            </a:r>
            <a:r>
              <a:rPr lang="en-US" sz="3600" b="1" dirty="0">
                <a:solidFill>
                  <a:srgbClr val="FF0000"/>
                </a:solidFill>
                <a:latin typeface="Times New Roman" pitchFamily="18" charset="0"/>
                <a:cs typeface="Times New Roman" pitchFamily="18" charset="0"/>
              </a:rPr>
              <a:t>– an ideal </a:t>
            </a:r>
            <a:r>
              <a:rPr lang="en-US" sz="3600" b="1" spc="-4" dirty="0">
                <a:solidFill>
                  <a:srgbClr val="FF0000"/>
                </a:solidFill>
                <a:latin typeface="Times New Roman" pitchFamily="18" charset="0"/>
                <a:cs typeface="Times New Roman" pitchFamily="18" charset="0"/>
              </a:rPr>
              <a:t>substrate material for</a:t>
            </a:r>
            <a:r>
              <a:rPr lang="en-US" sz="3600" b="1" spc="-72" dirty="0">
                <a:solidFill>
                  <a:srgbClr val="FF0000"/>
                </a:solidFill>
                <a:latin typeface="Times New Roman" pitchFamily="18" charset="0"/>
                <a:cs typeface="Times New Roman" pitchFamily="18" charset="0"/>
              </a:rPr>
              <a:t> </a:t>
            </a:r>
            <a:r>
              <a:rPr lang="en-US" sz="3600" b="1" spc="-4" dirty="0">
                <a:solidFill>
                  <a:srgbClr val="FF0000"/>
                </a:solidFill>
                <a:latin typeface="Times New Roman" pitchFamily="18" charset="0"/>
                <a:cs typeface="Times New Roman" pitchFamily="18" charset="0"/>
              </a:rPr>
              <a:t>MEMS</a:t>
            </a:r>
            <a:br>
              <a:rPr lang="en-US" dirty="0">
                <a:latin typeface="Arial"/>
                <a:cs typeface="Arial"/>
              </a:rPr>
            </a:br>
            <a:endParaRPr lang="en-US" dirty="0"/>
          </a:p>
        </p:txBody>
      </p:sp>
      <p:sp>
        <p:nvSpPr>
          <p:cNvPr id="22531" name="object 3">
            <a:extLst>
              <a:ext uri="{FF2B5EF4-FFF2-40B4-BE49-F238E27FC236}">
                <a16:creationId xmlns:a16="http://schemas.microsoft.com/office/drawing/2014/main" id="{D5DAC7CA-CDB7-4099-A6D9-26B84BB9C0DD}"/>
              </a:ext>
            </a:extLst>
          </p:cNvPr>
          <p:cNvSpPr>
            <a:spLocks noGrp="1"/>
          </p:cNvSpPr>
          <p:nvPr>
            <p:ph idx="1"/>
          </p:nvPr>
        </p:nvSpPr>
        <p:spPr>
          <a:xfrm>
            <a:off x="1981200" y="1600201"/>
            <a:ext cx="8001000" cy="4397837"/>
          </a:xfrm>
        </p:spPr>
        <p:txBody>
          <a:bodyPr vert="horz" lIns="0" tIns="11397" rIns="0" bIns="0" rtlCol="0">
            <a:spAutoFit/>
          </a:bodyPr>
          <a:lstStyle/>
          <a:p>
            <a:pPr marL="203200" indent="-203200" algn="just">
              <a:spcBef>
                <a:spcPts val="88"/>
              </a:spcBef>
              <a:buClr>
                <a:srgbClr val="FF3300"/>
              </a:buClr>
              <a:buFont typeface="Arial" panose="020B0604020202020204" pitchFamily="34" charset="0"/>
              <a:buChar char="●"/>
              <a:tabLst>
                <a:tab pos="203200" algn="l"/>
              </a:tabLst>
            </a:pPr>
            <a:endParaRPr lang="en-US" altLang="en-US" sz="1800" b="1">
              <a:latin typeface="Times New Roman" panose="02020603050405020304" pitchFamily="18" charset="0"/>
              <a:cs typeface="Times New Roman" panose="02020603050405020304" pitchFamily="18" charset="0"/>
            </a:endParaRPr>
          </a:p>
          <a:p>
            <a:pPr marL="203200" indent="-203200" algn="just">
              <a:spcBef>
                <a:spcPts val="88"/>
              </a:spcBef>
              <a:buClr>
                <a:srgbClr val="FF3300"/>
              </a:buClr>
              <a:buFont typeface="Arial" panose="020B0604020202020204" pitchFamily="34" charset="0"/>
              <a:buChar char="●"/>
              <a:tabLst>
                <a:tab pos="203200" algn="l"/>
              </a:tabLst>
            </a:pPr>
            <a:r>
              <a:rPr lang="en-US" altLang="en-US" sz="1800" b="1">
                <a:latin typeface="Times New Roman" panose="02020603050405020304" pitchFamily="18" charset="0"/>
                <a:cs typeface="Times New Roman" panose="02020603050405020304" pitchFamily="18" charset="0"/>
              </a:rPr>
              <a:t>Silicon (Si) is the most </a:t>
            </a:r>
            <a:r>
              <a:rPr lang="en-US" altLang="en-US" sz="1800" b="1">
                <a:solidFill>
                  <a:srgbClr val="0033CC"/>
                </a:solidFill>
                <a:latin typeface="Times New Roman" panose="02020603050405020304" pitchFamily="18" charset="0"/>
                <a:cs typeface="Times New Roman" panose="02020603050405020304" pitchFamily="18" charset="0"/>
              </a:rPr>
              <a:t>abundant material on earth</a:t>
            </a:r>
            <a:r>
              <a:rPr lang="en-US" altLang="en-US" sz="1800" b="1">
                <a:latin typeface="Times New Roman" panose="02020603050405020304" pitchFamily="18" charset="0"/>
                <a:cs typeface="Times New Roman" panose="02020603050405020304" pitchFamily="18" charset="0"/>
              </a:rPr>
              <a:t>. It almost always exists in  compounds with other elements.</a:t>
            </a:r>
            <a:endParaRPr lang="en-US" altLang="en-US" sz="1800">
              <a:latin typeface="Times New Roman" panose="02020603050405020304" pitchFamily="18" charset="0"/>
              <a:cs typeface="Times New Roman" panose="02020603050405020304" pitchFamily="18" charset="0"/>
            </a:endParaRPr>
          </a:p>
          <a:p>
            <a:pPr marL="203200" indent="-203200" algn="just">
              <a:spcBef>
                <a:spcPts val="25"/>
              </a:spcBef>
              <a:tabLst>
                <a:tab pos="203200" algn="l"/>
              </a:tabLst>
            </a:pPr>
            <a:endParaRPr lang="en-US" altLang="en-US" sz="1800">
              <a:latin typeface="Times New Roman" panose="02020603050405020304" pitchFamily="18" charset="0"/>
              <a:cs typeface="Times New Roman" panose="02020603050405020304" pitchFamily="18" charset="0"/>
            </a:endParaRPr>
          </a:p>
          <a:p>
            <a:pPr marL="203200" indent="-203200" algn="just">
              <a:buClr>
                <a:srgbClr val="FF3300"/>
              </a:buClr>
              <a:buFontTx/>
              <a:buChar char="●"/>
              <a:tabLst>
                <a:tab pos="203200" algn="l"/>
              </a:tabLst>
            </a:pPr>
            <a:r>
              <a:rPr lang="en-US" altLang="en-US" sz="1800" b="1">
                <a:latin typeface="Times New Roman" panose="02020603050405020304" pitchFamily="18" charset="0"/>
                <a:cs typeface="Times New Roman" panose="02020603050405020304" pitchFamily="18" charset="0"/>
              </a:rPr>
              <a:t>Single crystal silicon is the most widely used substrate material for MEMS  and microsystems.</a:t>
            </a:r>
            <a:endParaRPr lang="en-US" altLang="en-US" sz="1800">
              <a:latin typeface="Times New Roman" panose="02020603050405020304" pitchFamily="18" charset="0"/>
              <a:cs typeface="Times New Roman" panose="02020603050405020304" pitchFamily="18" charset="0"/>
            </a:endParaRPr>
          </a:p>
          <a:p>
            <a:pPr marL="203200" indent="-203200" algn="just">
              <a:spcBef>
                <a:spcPts val="38"/>
              </a:spcBef>
              <a:buClr>
                <a:srgbClr val="FF3300"/>
              </a:buClr>
              <a:buFont typeface="Arial" panose="020B0604020202020204" pitchFamily="34" charset="0"/>
              <a:buChar char="●"/>
              <a:tabLst>
                <a:tab pos="203200" algn="l"/>
              </a:tabLst>
            </a:pPr>
            <a:endParaRPr lang="en-US" altLang="en-US" sz="1800">
              <a:latin typeface="Times New Roman" panose="02020603050405020304" pitchFamily="18" charset="0"/>
              <a:cs typeface="Times New Roman" panose="02020603050405020304" pitchFamily="18" charset="0"/>
            </a:endParaRPr>
          </a:p>
          <a:p>
            <a:pPr marL="203200" indent="-203200" algn="just">
              <a:buClr>
                <a:srgbClr val="FF3300"/>
              </a:buClr>
              <a:buFontTx/>
              <a:buChar char="●"/>
              <a:tabLst>
                <a:tab pos="203200" algn="l"/>
              </a:tabLst>
            </a:pPr>
            <a:r>
              <a:rPr lang="en-US" altLang="en-US" sz="1800" b="1">
                <a:latin typeface="Times New Roman" panose="02020603050405020304" pitchFamily="18" charset="0"/>
                <a:cs typeface="Times New Roman" panose="02020603050405020304" pitchFamily="18" charset="0"/>
              </a:rPr>
              <a:t>The popularity of silicon for such application is primarily for the following  reasons:</a:t>
            </a:r>
            <a:endParaRPr lang="en-US" altLang="en-US" sz="1800">
              <a:latin typeface="Times New Roman" panose="02020603050405020304" pitchFamily="18" charset="0"/>
              <a:cs typeface="Times New Roman" panose="02020603050405020304" pitchFamily="18" charset="0"/>
            </a:endParaRPr>
          </a:p>
          <a:p>
            <a:pPr marL="590550" lvl="1" indent="-284163" algn="just">
              <a:buFontTx/>
              <a:buAutoNum type="arabicParenBoth"/>
              <a:tabLst>
                <a:tab pos="203200" algn="l"/>
              </a:tabLst>
            </a:pPr>
            <a:r>
              <a:rPr lang="en-US" altLang="en-US" sz="1800">
                <a:latin typeface="Times New Roman" panose="02020603050405020304" pitchFamily="18" charset="0"/>
                <a:cs typeface="Times New Roman" panose="02020603050405020304" pitchFamily="18" charset="0"/>
              </a:rPr>
              <a:t>It is </a:t>
            </a:r>
            <a:r>
              <a:rPr lang="en-US" altLang="en-US" sz="1800" b="1" i="1">
                <a:solidFill>
                  <a:srgbClr val="3366FF"/>
                </a:solidFill>
                <a:latin typeface="Times New Roman" panose="02020603050405020304" pitchFamily="18" charset="0"/>
                <a:cs typeface="Times New Roman" panose="02020603050405020304" pitchFamily="18" charset="0"/>
              </a:rPr>
              <a:t>mechanically stable </a:t>
            </a:r>
            <a:r>
              <a:rPr lang="en-US" altLang="en-US" sz="1800">
                <a:latin typeface="Times New Roman" panose="02020603050405020304" pitchFamily="18" charset="0"/>
                <a:cs typeface="Times New Roman" panose="02020603050405020304" pitchFamily="18" charset="0"/>
              </a:rPr>
              <a:t>and it is </a:t>
            </a:r>
            <a:r>
              <a:rPr lang="en-US" altLang="en-US" sz="1800" b="1" i="1">
                <a:solidFill>
                  <a:srgbClr val="3366FF"/>
                </a:solidFill>
                <a:latin typeface="Times New Roman" panose="02020603050405020304" pitchFamily="18" charset="0"/>
                <a:cs typeface="Times New Roman" panose="02020603050405020304" pitchFamily="18" charset="0"/>
              </a:rPr>
              <a:t>feasible to be integrated </a:t>
            </a:r>
            <a:r>
              <a:rPr lang="en-US" altLang="en-US" sz="1800">
                <a:latin typeface="Times New Roman" panose="02020603050405020304" pitchFamily="18" charset="0"/>
                <a:cs typeface="Times New Roman" panose="02020603050405020304" pitchFamily="18" charset="0"/>
              </a:rPr>
              <a:t>into electronics  on the same substrate.Electronics for signal transduction such as the p or n-type piezoresistive can be readily integrated with the Si substrate-ideal for transistors.</a:t>
            </a:r>
          </a:p>
          <a:p>
            <a:pPr marL="590550" lvl="1" indent="-284163" algn="just">
              <a:spcBef>
                <a:spcPts val="25"/>
              </a:spcBef>
              <a:buFont typeface="Arial" panose="020B0604020202020204" pitchFamily="34" charset="0"/>
              <a:buAutoNum type="arabicParenBoth"/>
              <a:tabLst>
                <a:tab pos="203200" algn="l"/>
              </a:tabLst>
            </a:pPr>
            <a:endParaRPr lang="en-US" altLang="en-US" sz="1800">
              <a:latin typeface="Times New Roman" panose="02020603050405020304" pitchFamily="18" charset="0"/>
              <a:cs typeface="Times New Roman" panose="02020603050405020304" pitchFamily="18" charset="0"/>
            </a:endParaRPr>
          </a:p>
          <a:p>
            <a:pPr marL="590550" lvl="1" indent="-284163" algn="just">
              <a:buFontTx/>
              <a:buAutoNum type="arabicParenBoth"/>
              <a:tabLst>
                <a:tab pos="203200" algn="l"/>
              </a:tabLst>
            </a:pPr>
            <a:r>
              <a:rPr lang="en-US" altLang="en-US" sz="1800">
                <a:latin typeface="Times New Roman" panose="02020603050405020304" pitchFamily="18" charset="0"/>
                <a:cs typeface="Times New Roman" panose="02020603050405020304" pitchFamily="18" charset="0"/>
              </a:rPr>
              <a:t>Silicon is almost an </a:t>
            </a:r>
            <a:r>
              <a:rPr lang="en-US" altLang="en-US" sz="1800" b="1" i="1">
                <a:solidFill>
                  <a:srgbClr val="3366FF"/>
                </a:solidFill>
                <a:latin typeface="Times New Roman" panose="02020603050405020304" pitchFamily="18" charset="0"/>
                <a:cs typeface="Times New Roman" panose="02020603050405020304" pitchFamily="18" charset="0"/>
              </a:rPr>
              <a:t>ideal structure </a:t>
            </a:r>
            <a:r>
              <a:rPr lang="en-US" altLang="en-US" sz="1800">
                <a:latin typeface="Times New Roman" panose="02020603050405020304" pitchFamily="18" charset="0"/>
                <a:cs typeface="Times New Roman" panose="02020603050405020304" pitchFamily="18" charset="0"/>
              </a:rPr>
              <a:t>material. It has about the same  Young’s modulus as steel ( 2x10</a:t>
            </a:r>
            <a:r>
              <a:rPr lang="en-US" altLang="en-US" sz="1800" baseline="23000">
                <a:latin typeface="Times New Roman" panose="02020603050405020304" pitchFamily="18" charset="0"/>
                <a:cs typeface="Times New Roman" panose="02020603050405020304" pitchFamily="18" charset="0"/>
              </a:rPr>
              <a:t>5 </a:t>
            </a:r>
            <a:r>
              <a:rPr lang="en-US" altLang="en-US" sz="1800">
                <a:latin typeface="Times New Roman" panose="02020603050405020304" pitchFamily="18" charset="0"/>
                <a:cs typeface="Times New Roman" panose="02020603050405020304" pitchFamily="18" charset="0"/>
              </a:rPr>
              <a:t>MPa), but is as light as aluminum  with a density of about 2.3 g/cm</a:t>
            </a:r>
            <a:r>
              <a:rPr lang="en-US" altLang="en-US" sz="1800" baseline="23000">
                <a:latin typeface="Times New Roman" panose="02020603050405020304" pitchFamily="18" charset="0"/>
                <a:cs typeface="Times New Roman" panose="02020603050405020304" pitchFamily="18" charset="0"/>
              </a:rPr>
              <a:t>3</a:t>
            </a:r>
            <a:r>
              <a:rPr lang="en-US" altLang="en-US" sz="1800">
                <a:latin typeface="Times New Roman" panose="02020603050405020304" pitchFamily="18" charset="0"/>
                <a:cs typeface="Times New Roman" panose="02020603050405020304" pitchFamily="18" charset="0"/>
              </a:rPr>
              <a:t>.</a:t>
            </a:r>
          </a:p>
        </p:txBody>
      </p:sp>
      <p:pic>
        <p:nvPicPr>
          <p:cNvPr id="22532" name="Picture 2" descr="C:\Users\Administrator\Desktop\srm-ramapuram-logo-2.png">
            <a:extLst>
              <a:ext uri="{FF2B5EF4-FFF2-40B4-BE49-F238E27FC236}">
                <a16:creationId xmlns:a16="http://schemas.microsoft.com/office/drawing/2014/main" id="{955824DA-5DC4-4AB1-BE26-7FC3A110F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66CC41A-FF4F-4AF1-9111-0D2CCCF062E7}"/>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5F2E592-D7B2-456E-A262-9CD31BB2E3E8}"/>
              </a:ext>
            </a:extLst>
          </p:cNvPr>
          <p:cNvSpPr txBox="1"/>
          <p:nvPr/>
        </p:nvSpPr>
        <p:spPr>
          <a:xfrm>
            <a:off x="1905000" y="762000"/>
            <a:ext cx="8305800" cy="5551488"/>
          </a:xfrm>
          <a:prstGeom prst="rect">
            <a:avLst/>
          </a:prstGeom>
        </p:spPr>
        <p:txBody>
          <a:bodyPr lIns="0" tIns="11397" rIns="0" bIns="0">
            <a:spAutoFit/>
          </a:bodyPr>
          <a:lstStyle/>
          <a:p>
            <a:pPr marL="420687" lvl="1" indent="-342900" algn="just">
              <a:spcBef>
                <a:spcPts val="25"/>
              </a:spcBef>
              <a:buFont typeface="Wingdings" pitchFamily="2" charset="2"/>
              <a:buAutoNum type="arabicParenBoth" startAt="3"/>
              <a:tabLst>
                <a:tab pos="387350" algn="l"/>
              </a:tabLst>
              <a:defRPr/>
            </a:pPr>
            <a:r>
              <a:rPr lang="en-US" sz="2000" dirty="0">
                <a:latin typeface="Times New Roman" pitchFamily="18" charset="0"/>
                <a:cs typeface="Times New Roman" pitchFamily="18" charset="0"/>
              </a:rPr>
              <a:t>It has a </a:t>
            </a:r>
            <a:r>
              <a:rPr lang="en-US" sz="2000" b="1" dirty="0">
                <a:solidFill>
                  <a:srgbClr val="3366FF"/>
                </a:solidFill>
                <a:latin typeface="Times New Roman" pitchFamily="18" charset="0"/>
                <a:cs typeface="Times New Roman" pitchFamily="18" charset="0"/>
              </a:rPr>
              <a:t>melting point at 1400</a:t>
            </a:r>
            <a:r>
              <a:rPr lang="en-US" sz="2000" b="1" baseline="23000" dirty="0">
                <a:solidFill>
                  <a:srgbClr val="3366FF"/>
                </a:solidFill>
                <a:latin typeface="Times New Roman" pitchFamily="18" charset="0"/>
                <a:cs typeface="Times New Roman" pitchFamily="18" charset="0"/>
              </a:rPr>
              <a:t>o</a:t>
            </a:r>
            <a:r>
              <a:rPr lang="en-US" sz="2000" b="1" dirty="0">
                <a:solidFill>
                  <a:srgbClr val="3366FF"/>
                </a:solidFill>
                <a:latin typeface="Times New Roman" pitchFamily="18" charset="0"/>
                <a:cs typeface="Times New Roman" pitchFamily="18" charset="0"/>
              </a:rPr>
              <a:t>C</a:t>
            </a:r>
            <a:r>
              <a:rPr lang="en-US" sz="2000" dirty="0">
                <a:solidFill>
                  <a:srgbClr val="3366FF"/>
                </a:solidFill>
                <a:latin typeface="Times New Roman" pitchFamily="18" charset="0"/>
                <a:cs typeface="Times New Roman" pitchFamily="18" charset="0"/>
              </a:rPr>
              <a:t>,</a:t>
            </a:r>
            <a:r>
              <a:rPr lang="en-US" sz="2000" dirty="0">
                <a:latin typeface="Times New Roman" pitchFamily="18" charset="0"/>
                <a:cs typeface="Times New Roman" pitchFamily="18" charset="0"/>
              </a:rPr>
              <a:t> which is about twice higher than that of  aluminum. This high melting point makes silicon </a:t>
            </a:r>
            <a:r>
              <a:rPr lang="en-US" sz="2000" i="1" dirty="0">
                <a:solidFill>
                  <a:srgbClr val="3366FF"/>
                </a:solidFill>
                <a:latin typeface="Times New Roman" pitchFamily="18" charset="0"/>
                <a:cs typeface="Times New Roman" pitchFamily="18" charset="0"/>
              </a:rPr>
              <a:t>dimensionally stable  </a:t>
            </a:r>
            <a:r>
              <a:rPr lang="en-US" sz="2000" dirty="0">
                <a:latin typeface="Times New Roman" pitchFamily="18" charset="0"/>
                <a:cs typeface="Times New Roman" pitchFamily="18" charset="0"/>
              </a:rPr>
              <a:t>even at elevated temperature.</a:t>
            </a:r>
          </a:p>
          <a:p>
            <a:pPr marL="419100" indent="-341313" algn="just">
              <a:spcBef>
                <a:spcPts val="25"/>
              </a:spcBef>
              <a:buFont typeface="Arial" pitchFamily="34" charset="0"/>
              <a:buAutoNum type="arabicParenBoth" startAt="4"/>
              <a:tabLst>
                <a:tab pos="387350" algn="l"/>
              </a:tabLst>
              <a:defRPr/>
            </a:pPr>
            <a:endParaRPr lang="en-US" sz="2000" dirty="0">
              <a:latin typeface="Times New Roman" pitchFamily="18" charset="0"/>
              <a:cs typeface="Times New Roman" pitchFamily="18" charset="0"/>
            </a:endParaRPr>
          </a:p>
          <a:p>
            <a:pPr marL="419100" lvl="1" indent="-341313" algn="just">
              <a:buFont typeface="Arial" pitchFamily="34" charset="0"/>
              <a:buAutoNum type="arabicParenBoth" startAt="4"/>
              <a:tabLst>
                <a:tab pos="387350" algn="l"/>
              </a:tabLst>
              <a:defRPr/>
            </a:pPr>
            <a:r>
              <a:rPr lang="en-US" sz="2000" dirty="0">
                <a:latin typeface="Times New Roman" pitchFamily="18" charset="0"/>
                <a:cs typeface="Times New Roman" pitchFamily="18" charset="0"/>
              </a:rPr>
              <a:t>Its</a:t>
            </a:r>
            <a:r>
              <a:rPr lang="en-US" sz="2000" b="1" dirty="0">
                <a:solidFill>
                  <a:srgbClr val="3366FF"/>
                </a:solidFill>
                <a:latin typeface="Times New Roman" pitchFamily="18" charset="0"/>
                <a:cs typeface="Times New Roman" pitchFamily="18" charset="0"/>
              </a:rPr>
              <a:t> thermal expansion coefficient is </a:t>
            </a:r>
            <a:r>
              <a:rPr lang="en-US" sz="2000" i="1" dirty="0">
                <a:solidFill>
                  <a:srgbClr val="3366FF"/>
                </a:solidFill>
                <a:latin typeface="Times New Roman" pitchFamily="18" charset="0"/>
                <a:cs typeface="Times New Roman" pitchFamily="18" charset="0"/>
              </a:rPr>
              <a:t>about 8 times smaller</a:t>
            </a:r>
            <a:r>
              <a:rPr lang="en-US" sz="2000" i="1" dirty="0">
                <a:latin typeface="Times New Roman" pitchFamily="18" charset="0"/>
                <a:cs typeface="Times New Roman" pitchFamily="18" charset="0"/>
              </a:rPr>
              <a:t> </a:t>
            </a:r>
            <a:r>
              <a:rPr lang="en-US" sz="2000" dirty="0">
                <a:latin typeface="Times New Roman" pitchFamily="18" charset="0"/>
                <a:cs typeface="Times New Roman" pitchFamily="18" charset="0"/>
              </a:rPr>
              <a:t>than that of  steel, and is more than </a:t>
            </a:r>
            <a:r>
              <a:rPr lang="en-US" sz="2000" i="1" dirty="0">
                <a:solidFill>
                  <a:srgbClr val="3366FF"/>
                </a:solidFill>
                <a:latin typeface="Times New Roman" pitchFamily="18" charset="0"/>
                <a:cs typeface="Times New Roman" pitchFamily="18" charset="0"/>
              </a:rPr>
              <a:t>10 times smaller than that of aluminum</a:t>
            </a:r>
            <a:r>
              <a:rPr lang="en-US" sz="2000" dirty="0">
                <a:latin typeface="Times New Roman" pitchFamily="18" charset="0"/>
                <a:cs typeface="Times New Roman" pitchFamily="18" charset="0"/>
              </a:rPr>
              <a:t>.</a:t>
            </a:r>
          </a:p>
          <a:p>
            <a:pPr marL="419100" indent="-341313" algn="just">
              <a:tabLst>
                <a:tab pos="387350" algn="l"/>
              </a:tabLst>
              <a:defRPr/>
            </a:pPr>
            <a:endParaRPr lang="en-US" sz="2000" dirty="0">
              <a:latin typeface="Times New Roman" pitchFamily="18" charset="0"/>
              <a:cs typeface="Times New Roman" pitchFamily="18" charset="0"/>
            </a:endParaRPr>
          </a:p>
          <a:p>
            <a:pPr marL="420687" indent="-342900" algn="just">
              <a:buFont typeface="Wingdings" pitchFamily="2" charset="2"/>
              <a:buAutoNum type="arabicParenBoth" startAt="5"/>
              <a:tabLst>
                <a:tab pos="387350" algn="l"/>
              </a:tabLst>
              <a:defRPr/>
            </a:pPr>
            <a:r>
              <a:rPr lang="en-US" sz="2000" dirty="0">
                <a:latin typeface="Times New Roman" pitchFamily="18" charset="0"/>
                <a:cs typeface="Times New Roman" pitchFamily="18" charset="0"/>
              </a:rPr>
              <a:t>Silicon shows virtually </a:t>
            </a:r>
            <a:r>
              <a:rPr lang="en-US" sz="2000" b="1" dirty="0">
                <a:solidFill>
                  <a:srgbClr val="3366FF"/>
                </a:solidFill>
                <a:latin typeface="Times New Roman" pitchFamily="18" charset="0"/>
                <a:cs typeface="Times New Roman" pitchFamily="18" charset="0"/>
              </a:rPr>
              <a:t>no mechanical hysteresis.</a:t>
            </a:r>
            <a:r>
              <a:rPr lang="en-US" sz="2000" dirty="0">
                <a:latin typeface="Times New Roman" pitchFamily="18" charset="0"/>
                <a:cs typeface="Times New Roman" pitchFamily="18" charset="0"/>
              </a:rPr>
              <a:t> It is thus an ideal  candidate material for sensors and actuators. Silicon wafers are extremely flat for coatings and additional thin film  layers for either being integral structural parts, or performing precise electromechanical functions.</a:t>
            </a:r>
          </a:p>
          <a:p>
            <a:pPr marL="419100" indent="-341313" algn="just">
              <a:spcBef>
                <a:spcPts val="38"/>
              </a:spcBef>
              <a:buFont typeface="Arial" pitchFamily="34" charset="0"/>
              <a:buAutoNum type="arabicParenBoth" startAt="5"/>
              <a:tabLst>
                <a:tab pos="387350" algn="l"/>
              </a:tabLst>
              <a:defRPr/>
            </a:pPr>
            <a:endParaRPr lang="en-US" sz="2000" dirty="0">
              <a:latin typeface="Times New Roman" pitchFamily="18" charset="0"/>
              <a:cs typeface="Times New Roman" pitchFamily="18" charset="0"/>
            </a:endParaRPr>
          </a:p>
          <a:p>
            <a:pPr marL="419100" indent="-341313" algn="just">
              <a:buFontTx/>
              <a:buAutoNum type="arabicParenBoth" startAt="5"/>
              <a:tabLst>
                <a:tab pos="387350" algn="l"/>
              </a:tabLst>
              <a:defRPr/>
            </a:pPr>
            <a:r>
              <a:rPr lang="en-US" sz="2000" dirty="0">
                <a:latin typeface="Times New Roman" pitchFamily="18" charset="0"/>
                <a:cs typeface="Times New Roman" pitchFamily="18" charset="0"/>
              </a:rPr>
              <a:t>There is a </a:t>
            </a:r>
            <a:r>
              <a:rPr lang="en-US" sz="2000" b="1" dirty="0">
                <a:solidFill>
                  <a:srgbClr val="3366FF"/>
                </a:solidFill>
                <a:latin typeface="Times New Roman" pitchFamily="18" charset="0"/>
                <a:cs typeface="Times New Roman" pitchFamily="18" charset="0"/>
              </a:rPr>
              <a:t>greater flexibility</a:t>
            </a:r>
            <a:r>
              <a:rPr lang="en-US" sz="2000" dirty="0">
                <a:latin typeface="Times New Roman" pitchFamily="18" charset="0"/>
                <a:cs typeface="Times New Roman" pitchFamily="18" charset="0"/>
              </a:rPr>
              <a:t> in design and manufacture with silicon than  with other substrate materials. Treatments and fabrication processes  for silicon substrates are well established and documented.</a:t>
            </a:r>
          </a:p>
          <a:p>
            <a:pPr marL="419100" indent="-341313" algn="just">
              <a:buFontTx/>
              <a:buAutoNum type="arabicParenBoth" startAt="5"/>
              <a:tabLst>
                <a:tab pos="387350" algn="l"/>
              </a:tabLst>
              <a:defRPr/>
            </a:pPr>
            <a:endParaRPr lang="en-US" sz="2000" dirty="0">
              <a:latin typeface="Times New Roman" pitchFamily="18" charset="0"/>
              <a:cs typeface="Times New Roman" pitchFamily="18" charset="0"/>
            </a:endParaRPr>
          </a:p>
          <a:p>
            <a:pPr marL="419100" indent="-341313" algn="just">
              <a:buFontTx/>
              <a:buAutoNum type="arabicParenBoth" startAt="5"/>
              <a:tabLst>
                <a:tab pos="387350" algn="l"/>
              </a:tabLst>
              <a:defRPr/>
            </a:pPr>
            <a:endParaRPr lang="en-US" sz="2000" dirty="0">
              <a:latin typeface="Times New Roman" pitchFamily="18" charset="0"/>
              <a:cs typeface="Times New Roman" pitchFamily="18" charset="0"/>
            </a:endParaRPr>
          </a:p>
          <a:p>
            <a:pPr marL="419100" indent="-341313" algn="just">
              <a:tabLst>
                <a:tab pos="387350" algn="l"/>
              </a:tabLst>
              <a:defRPr/>
            </a:pPr>
            <a:endParaRPr lang="en-US" sz="2000" dirty="0">
              <a:latin typeface="Times New Roman" pitchFamily="18" charset="0"/>
              <a:cs typeface="Times New Roman" pitchFamily="18" charset="0"/>
            </a:endParaRPr>
          </a:p>
        </p:txBody>
      </p:sp>
      <p:pic>
        <p:nvPicPr>
          <p:cNvPr id="23555" name="Picture 2" descr="C:\Users\Administrator\Desktop\srm-ramapuram-logo-2.png">
            <a:extLst>
              <a:ext uri="{FF2B5EF4-FFF2-40B4-BE49-F238E27FC236}">
                <a16:creationId xmlns:a16="http://schemas.microsoft.com/office/drawing/2014/main" id="{31ED88FE-B235-47B5-8B23-13AEE2F2E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7937C3C-8D1A-4359-9FEF-31FDBE59B097}"/>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578" name="object 2">
            <a:extLst>
              <a:ext uri="{FF2B5EF4-FFF2-40B4-BE49-F238E27FC236}">
                <a16:creationId xmlns:a16="http://schemas.microsoft.com/office/drawing/2014/main" id="{9113102F-3CA8-44F6-8709-2220F1913C59}"/>
              </a:ext>
            </a:extLst>
          </p:cNvPr>
          <p:cNvSpPr>
            <a:spLocks noChangeArrowheads="1"/>
          </p:cNvSpPr>
          <p:nvPr/>
        </p:nvSpPr>
        <p:spPr bwMode="auto">
          <a:xfrm>
            <a:off x="1939925" y="403225"/>
            <a:ext cx="8312150" cy="6051550"/>
          </a:xfrm>
          <a:custGeom>
            <a:avLst/>
            <a:gdLst>
              <a:gd name="T0" fmla="*/ 7555975 w 9144000"/>
              <a:gd name="T1" fmla="*/ 5339933 h 6858000"/>
              <a:gd name="T2" fmla="*/ 7555975 w 9144000"/>
              <a:gd name="T3" fmla="*/ 0 h 6858000"/>
              <a:gd name="T4" fmla="*/ 0 w 9144000"/>
              <a:gd name="T5" fmla="*/ 0 h 6858000"/>
              <a:gd name="T6" fmla="*/ 0 w 9144000"/>
              <a:gd name="T7" fmla="*/ 5339933 h 6858000"/>
              <a:gd name="T8" fmla="*/ 7555975 w 9144000"/>
              <a:gd name="T9" fmla="*/ 5339933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9144000" y="6858000"/>
                </a:moveTo>
                <a:lnTo>
                  <a:pt x="9144000" y="0"/>
                </a:lnTo>
                <a:lnTo>
                  <a:pt x="0" y="0"/>
                </a:lnTo>
                <a:lnTo>
                  <a:pt x="0" y="6858000"/>
                </a:lnTo>
                <a:lnTo>
                  <a:pt x="9144000" y="6858000"/>
                </a:lnTo>
                <a:close/>
              </a:path>
            </a:pathLst>
          </a:cu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
        <p:nvSpPr>
          <p:cNvPr id="3" name="object 3">
            <a:extLst>
              <a:ext uri="{FF2B5EF4-FFF2-40B4-BE49-F238E27FC236}">
                <a16:creationId xmlns:a16="http://schemas.microsoft.com/office/drawing/2014/main" id="{BB7503D4-9317-46EA-9CF5-58254811D481}"/>
              </a:ext>
            </a:extLst>
          </p:cNvPr>
          <p:cNvSpPr txBox="1">
            <a:spLocks noGrp="1"/>
          </p:cNvSpPr>
          <p:nvPr>
            <p:ph type="title"/>
          </p:nvPr>
        </p:nvSpPr>
        <p:spPr>
          <a:xfrm>
            <a:off x="2563814" y="1227131"/>
            <a:ext cx="2562225" cy="358788"/>
          </a:xfrm>
          <a:solidFill>
            <a:srgbClr val="CCFFFF"/>
          </a:solidFill>
          <a:ln w="22225">
            <a:solidFill>
              <a:srgbClr val="000000"/>
            </a:solidFill>
          </a:ln>
        </p:spPr>
        <p:txBody>
          <a:bodyPr vert="horz" lIns="0" tIns="53566" rIns="0" bIns="0" rtlCol="0" anchor="ctr">
            <a:spAutoFit/>
          </a:bodyPr>
          <a:lstStyle/>
          <a:p>
            <a:pPr marL="19375">
              <a:spcBef>
                <a:spcPts val="422"/>
              </a:spcBef>
              <a:defRPr/>
            </a:pPr>
            <a:r>
              <a:rPr sz="2200" spc="-4" dirty="0">
                <a:solidFill>
                  <a:srgbClr val="0033CC"/>
                </a:solidFill>
              </a:rPr>
              <a:t>Pure silicon</a:t>
            </a:r>
            <a:r>
              <a:rPr sz="2200" spc="-76" dirty="0">
                <a:solidFill>
                  <a:srgbClr val="0033CC"/>
                </a:solidFill>
              </a:rPr>
              <a:t> </a:t>
            </a:r>
            <a:r>
              <a:rPr sz="2200" spc="-4" dirty="0">
                <a:solidFill>
                  <a:srgbClr val="0033CC"/>
                </a:solidFill>
              </a:rPr>
              <a:t>wafers</a:t>
            </a:r>
            <a:endParaRPr sz="2200"/>
          </a:p>
        </p:txBody>
      </p:sp>
      <p:sp>
        <p:nvSpPr>
          <p:cNvPr id="24580" name="object 4">
            <a:extLst>
              <a:ext uri="{FF2B5EF4-FFF2-40B4-BE49-F238E27FC236}">
                <a16:creationId xmlns:a16="http://schemas.microsoft.com/office/drawing/2014/main" id="{B601757F-6222-430F-B704-951DDF2A0458}"/>
              </a:ext>
            </a:extLst>
          </p:cNvPr>
          <p:cNvSpPr txBox="1">
            <a:spLocks noChangeArrowheads="1"/>
          </p:cNvSpPr>
          <p:nvPr/>
        </p:nvSpPr>
        <p:spPr bwMode="auto">
          <a:xfrm>
            <a:off x="2565401" y="1930401"/>
            <a:ext cx="3014663" cy="99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88"/>
              </a:spcBef>
              <a:buClrTx/>
              <a:buNone/>
            </a:pPr>
            <a:r>
              <a:rPr lang="en-US" altLang="en-US" sz="1600" b="1"/>
              <a:t>Pure silicon boules of 300 mm  diameter and </a:t>
            </a:r>
            <a:r>
              <a:rPr lang="en-US" altLang="en-US" sz="1600" b="1">
                <a:solidFill>
                  <a:srgbClr val="0033CC"/>
                </a:solidFill>
              </a:rPr>
              <a:t>30 ft long</a:t>
            </a:r>
            <a:r>
              <a:rPr lang="en-US" altLang="en-US" sz="1600" b="1"/>
              <a:t>, can  weigh up to </a:t>
            </a:r>
            <a:r>
              <a:rPr lang="en-US" altLang="en-US" sz="1600" b="1">
                <a:solidFill>
                  <a:srgbClr val="0033CC"/>
                </a:solidFill>
              </a:rPr>
              <a:t>400 Kg</a:t>
            </a:r>
            <a:r>
              <a:rPr lang="en-US" altLang="en-US" sz="1600" b="1"/>
              <a:t>.</a:t>
            </a:r>
            <a:endParaRPr lang="en-US" altLang="en-US" sz="1600"/>
          </a:p>
        </p:txBody>
      </p:sp>
      <p:sp>
        <p:nvSpPr>
          <p:cNvPr id="24581" name="object 5">
            <a:extLst>
              <a:ext uri="{FF2B5EF4-FFF2-40B4-BE49-F238E27FC236}">
                <a16:creationId xmlns:a16="http://schemas.microsoft.com/office/drawing/2014/main" id="{EF55DBE1-EA36-4061-8E81-6EC6CA34B70B}"/>
              </a:ext>
            </a:extLst>
          </p:cNvPr>
          <p:cNvSpPr txBox="1">
            <a:spLocks noChangeArrowheads="1"/>
          </p:cNvSpPr>
          <p:nvPr/>
        </p:nvSpPr>
        <p:spPr bwMode="auto">
          <a:xfrm>
            <a:off x="2565400" y="3074988"/>
            <a:ext cx="2806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88"/>
              </a:spcBef>
              <a:buClrTx/>
              <a:buNone/>
            </a:pPr>
            <a:r>
              <a:rPr lang="en-US" altLang="en-US" sz="1600" b="1">
                <a:latin typeface="Times New Roman" panose="02020603050405020304" pitchFamily="18" charset="0"/>
                <a:cs typeface="Times New Roman" panose="02020603050405020304" pitchFamily="18" charset="0"/>
              </a:rPr>
              <a:t>These boules are sliced into  thin disks (wafers) using  diamond saws.</a:t>
            </a:r>
            <a:endParaRPr lang="en-US" altLang="en-US" sz="160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3F4126BB-1BCB-4E71-B79D-0966C244586C}"/>
              </a:ext>
            </a:extLst>
          </p:cNvPr>
          <p:cNvSpPr txBox="1"/>
          <p:nvPr/>
        </p:nvSpPr>
        <p:spPr>
          <a:xfrm>
            <a:off x="2286001" y="4572001"/>
            <a:ext cx="6424613" cy="1452563"/>
          </a:xfrm>
          <a:prstGeom prst="rect">
            <a:avLst/>
          </a:prstGeom>
        </p:spPr>
        <p:txBody>
          <a:bodyPr lIns="0" tIns="11397" rIns="0" bIns="0">
            <a:spAutoFit/>
          </a:bodyPr>
          <a:lstStyle/>
          <a:p>
            <a:pPr marL="11397">
              <a:spcBef>
                <a:spcPts val="90"/>
              </a:spcBef>
              <a:defRPr/>
            </a:pPr>
            <a:r>
              <a:rPr sz="1600" b="1" dirty="0">
                <a:solidFill>
                  <a:srgbClr val="0033CC"/>
                </a:solidFill>
                <a:latin typeface="Arial"/>
                <a:cs typeface="Arial"/>
              </a:rPr>
              <a:t>Standard </a:t>
            </a:r>
            <a:r>
              <a:rPr sz="1600" b="1" spc="-4" dirty="0">
                <a:solidFill>
                  <a:srgbClr val="0033CC"/>
                </a:solidFill>
                <a:latin typeface="Arial"/>
                <a:cs typeface="Arial"/>
              </a:rPr>
              <a:t>sizes </a:t>
            </a:r>
            <a:r>
              <a:rPr sz="1600" b="1" dirty="0">
                <a:solidFill>
                  <a:srgbClr val="0033CC"/>
                </a:solidFill>
                <a:latin typeface="Arial"/>
                <a:cs typeface="Arial"/>
              </a:rPr>
              <a:t>of wafers</a:t>
            </a:r>
            <a:r>
              <a:rPr sz="1600" b="1" spc="-22" dirty="0">
                <a:solidFill>
                  <a:srgbClr val="0033CC"/>
                </a:solidFill>
                <a:latin typeface="Arial"/>
                <a:cs typeface="Arial"/>
              </a:rPr>
              <a:t> </a:t>
            </a:r>
            <a:r>
              <a:rPr sz="1600" b="1" spc="-4" dirty="0">
                <a:solidFill>
                  <a:srgbClr val="0033CC"/>
                </a:solidFill>
                <a:latin typeface="Arial"/>
                <a:cs typeface="Arial"/>
              </a:rPr>
              <a:t>are:</a:t>
            </a:r>
            <a:endParaRPr sz="1600">
              <a:latin typeface="Arial"/>
              <a:cs typeface="Arial"/>
            </a:endParaRPr>
          </a:p>
          <a:p>
            <a:pPr>
              <a:spcBef>
                <a:spcPts val="22"/>
              </a:spcBef>
              <a:defRPr/>
            </a:pPr>
            <a:endParaRPr sz="1400">
              <a:latin typeface="Arial"/>
              <a:cs typeface="Arial"/>
            </a:endParaRPr>
          </a:p>
          <a:p>
            <a:pPr marL="1573923">
              <a:spcBef>
                <a:spcPts val="4"/>
              </a:spcBef>
              <a:defRPr/>
            </a:pPr>
            <a:r>
              <a:rPr sz="1600" b="1" spc="-4" dirty="0">
                <a:solidFill>
                  <a:srgbClr val="0033CC"/>
                </a:solidFill>
                <a:latin typeface="Arial"/>
                <a:cs typeface="Arial"/>
              </a:rPr>
              <a:t>100 mm </a:t>
            </a:r>
            <a:r>
              <a:rPr sz="1600" b="1" dirty="0">
                <a:solidFill>
                  <a:srgbClr val="0033CC"/>
                </a:solidFill>
                <a:latin typeface="Arial"/>
                <a:cs typeface="Arial"/>
              </a:rPr>
              <a:t>(4”) diameter x </a:t>
            </a:r>
            <a:r>
              <a:rPr sz="1600" b="1" spc="-4" dirty="0">
                <a:solidFill>
                  <a:srgbClr val="0033CC"/>
                </a:solidFill>
                <a:latin typeface="Arial"/>
                <a:cs typeface="Arial"/>
              </a:rPr>
              <a:t>500 </a:t>
            </a:r>
            <a:r>
              <a:rPr sz="1600" dirty="0">
                <a:solidFill>
                  <a:srgbClr val="0033CC"/>
                </a:solidFill>
                <a:latin typeface="Symbol"/>
                <a:cs typeface="Symbol"/>
              </a:rPr>
              <a:t></a:t>
            </a:r>
            <a:r>
              <a:rPr sz="1600" b="1" dirty="0">
                <a:solidFill>
                  <a:srgbClr val="0033CC"/>
                </a:solidFill>
                <a:latin typeface="Arial"/>
                <a:cs typeface="Arial"/>
              </a:rPr>
              <a:t>m</a:t>
            </a:r>
            <a:r>
              <a:rPr sz="1600" b="1" spc="-90" dirty="0">
                <a:solidFill>
                  <a:srgbClr val="0033CC"/>
                </a:solidFill>
                <a:latin typeface="Arial"/>
                <a:cs typeface="Arial"/>
              </a:rPr>
              <a:t> </a:t>
            </a:r>
            <a:r>
              <a:rPr sz="1600" b="1" spc="-4" dirty="0">
                <a:solidFill>
                  <a:srgbClr val="0033CC"/>
                </a:solidFill>
                <a:latin typeface="Arial"/>
                <a:cs typeface="Arial"/>
              </a:rPr>
              <a:t>thick.</a:t>
            </a:r>
            <a:endParaRPr sz="1600">
              <a:latin typeface="Arial"/>
              <a:cs typeface="Arial"/>
            </a:endParaRPr>
          </a:p>
          <a:p>
            <a:pPr marL="1573923">
              <a:lnSpc>
                <a:spcPts val="1929"/>
              </a:lnSpc>
              <a:spcBef>
                <a:spcPts val="4"/>
              </a:spcBef>
              <a:defRPr/>
            </a:pPr>
            <a:r>
              <a:rPr sz="1600" b="1" spc="-4" dirty="0">
                <a:solidFill>
                  <a:srgbClr val="0033CC"/>
                </a:solidFill>
                <a:latin typeface="Arial"/>
                <a:cs typeface="Arial"/>
              </a:rPr>
              <a:t>150 mm </a:t>
            </a:r>
            <a:r>
              <a:rPr sz="1600" b="1" dirty="0">
                <a:solidFill>
                  <a:srgbClr val="0033CC"/>
                </a:solidFill>
                <a:latin typeface="Arial"/>
                <a:cs typeface="Arial"/>
              </a:rPr>
              <a:t>(6”) diameter x </a:t>
            </a:r>
            <a:r>
              <a:rPr sz="1600" b="1" spc="-4" dirty="0">
                <a:solidFill>
                  <a:srgbClr val="0033CC"/>
                </a:solidFill>
                <a:latin typeface="Arial"/>
                <a:cs typeface="Arial"/>
              </a:rPr>
              <a:t>750 </a:t>
            </a:r>
            <a:r>
              <a:rPr sz="1600" dirty="0">
                <a:solidFill>
                  <a:srgbClr val="0033CC"/>
                </a:solidFill>
                <a:latin typeface="Symbol"/>
                <a:cs typeface="Symbol"/>
              </a:rPr>
              <a:t></a:t>
            </a:r>
            <a:r>
              <a:rPr sz="1600" b="1" dirty="0">
                <a:solidFill>
                  <a:srgbClr val="0033CC"/>
                </a:solidFill>
                <a:latin typeface="Arial"/>
                <a:cs typeface="Arial"/>
              </a:rPr>
              <a:t>m</a:t>
            </a:r>
            <a:r>
              <a:rPr sz="1600" b="1" spc="-90" dirty="0">
                <a:solidFill>
                  <a:srgbClr val="0033CC"/>
                </a:solidFill>
                <a:latin typeface="Arial"/>
                <a:cs typeface="Arial"/>
              </a:rPr>
              <a:t> </a:t>
            </a:r>
            <a:r>
              <a:rPr sz="1600" b="1" spc="-4" dirty="0">
                <a:solidFill>
                  <a:srgbClr val="0033CC"/>
                </a:solidFill>
                <a:latin typeface="Arial"/>
                <a:cs typeface="Arial"/>
              </a:rPr>
              <a:t>thick.</a:t>
            </a:r>
            <a:endParaRPr sz="1600">
              <a:latin typeface="Arial"/>
              <a:cs typeface="Arial"/>
            </a:endParaRPr>
          </a:p>
          <a:p>
            <a:pPr marL="1573923">
              <a:lnSpc>
                <a:spcPts val="1929"/>
              </a:lnSpc>
              <a:defRPr/>
            </a:pPr>
            <a:r>
              <a:rPr sz="1600" b="1" spc="-4" dirty="0">
                <a:solidFill>
                  <a:srgbClr val="0033CC"/>
                </a:solidFill>
                <a:latin typeface="Arial"/>
                <a:cs typeface="Arial"/>
              </a:rPr>
              <a:t>200 mm </a:t>
            </a:r>
            <a:r>
              <a:rPr sz="1600" b="1" dirty="0">
                <a:solidFill>
                  <a:srgbClr val="0033CC"/>
                </a:solidFill>
                <a:latin typeface="Arial"/>
                <a:cs typeface="Arial"/>
              </a:rPr>
              <a:t>(8”) diameter x 1 </a:t>
            </a:r>
            <a:r>
              <a:rPr sz="1600" b="1" spc="-4" dirty="0">
                <a:solidFill>
                  <a:srgbClr val="0033CC"/>
                </a:solidFill>
                <a:latin typeface="Arial"/>
                <a:cs typeface="Arial"/>
              </a:rPr>
              <a:t>mm</a:t>
            </a:r>
            <a:r>
              <a:rPr sz="1600" b="1" spc="-40" dirty="0">
                <a:solidFill>
                  <a:srgbClr val="0033CC"/>
                </a:solidFill>
                <a:latin typeface="Arial"/>
                <a:cs typeface="Arial"/>
              </a:rPr>
              <a:t> </a:t>
            </a:r>
            <a:r>
              <a:rPr sz="1600" b="1" dirty="0">
                <a:solidFill>
                  <a:srgbClr val="0033CC"/>
                </a:solidFill>
                <a:latin typeface="Arial"/>
                <a:cs typeface="Arial"/>
              </a:rPr>
              <a:t>thick</a:t>
            </a:r>
            <a:endParaRPr sz="1600">
              <a:latin typeface="Arial"/>
              <a:cs typeface="Arial"/>
            </a:endParaRPr>
          </a:p>
          <a:p>
            <a:pPr marL="1573923">
              <a:spcBef>
                <a:spcPts val="27"/>
              </a:spcBef>
              <a:defRPr/>
            </a:pPr>
            <a:r>
              <a:rPr sz="1600" b="1" spc="-4" dirty="0">
                <a:solidFill>
                  <a:srgbClr val="0033CC"/>
                </a:solidFill>
                <a:latin typeface="Arial"/>
                <a:cs typeface="Arial"/>
              </a:rPr>
              <a:t>300 mm </a:t>
            </a:r>
            <a:r>
              <a:rPr sz="1600" b="1" dirty="0">
                <a:solidFill>
                  <a:srgbClr val="0033CC"/>
                </a:solidFill>
                <a:latin typeface="Arial"/>
                <a:cs typeface="Arial"/>
              </a:rPr>
              <a:t>(12”) diameter x </a:t>
            </a:r>
            <a:r>
              <a:rPr sz="1600" b="1" spc="-4" dirty="0">
                <a:solidFill>
                  <a:srgbClr val="0033CC"/>
                </a:solidFill>
                <a:latin typeface="Arial"/>
                <a:cs typeface="Arial"/>
              </a:rPr>
              <a:t>750 </a:t>
            </a:r>
            <a:r>
              <a:rPr sz="1600" dirty="0">
                <a:solidFill>
                  <a:srgbClr val="0033CC"/>
                </a:solidFill>
                <a:latin typeface="Symbol"/>
                <a:cs typeface="Symbol"/>
              </a:rPr>
              <a:t></a:t>
            </a:r>
            <a:r>
              <a:rPr sz="1600" b="1" dirty="0">
                <a:solidFill>
                  <a:srgbClr val="0033CC"/>
                </a:solidFill>
                <a:latin typeface="Arial"/>
                <a:cs typeface="Arial"/>
              </a:rPr>
              <a:t>m thick</a:t>
            </a:r>
            <a:r>
              <a:rPr sz="1600" b="1" spc="-99" dirty="0">
                <a:solidFill>
                  <a:srgbClr val="0033CC"/>
                </a:solidFill>
                <a:latin typeface="Arial"/>
                <a:cs typeface="Arial"/>
              </a:rPr>
              <a:t> </a:t>
            </a:r>
            <a:r>
              <a:rPr sz="1600" b="1" dirty="0">
                <a:solidFill>
                  <a:srgbClr val="0033CC"/>
                </a:solidFill>
                <a:latin typeface="Arial"/>
                <a:cs typeface="Arial"/>
              </a:rPr>
              <a:t>(tentative).</a:t>
            </a:r>
            <a:endParaRPr sz="1600">
              <a:latin typeface="Arial"/>
              <a:cs typeface="Arial"/>
            </a:endParaRPr>
          </a:p>
        </p:txBody>
      </p:sp>
      <p:sp>
        <p:nvSpPr>
          <p:cNvPr id="24583" name="object 7">
            <a:extLst>
              <a:ext uri="{FF2B5EF4-FFF2-40B4-BE49-F238E27FC236}">
                <a16:creationId xmlns:a16="http://schemas.microsoft.com/office/drawing/2014/main" id="{F1C395AB-21C2-4AC2-BB8E-B8196E2788B0}"/>
              </a:ext>
            </a:extLst>
          </p:cNvPr>
          <p:cNvSpPr>
            <a:spLocks noChangeArrowheads="1"/>
          </p:cNvSpPr>
          <p:nvPr/>
        </p:nvSpPr>
        <p:spPr bwMode="auto">
          <a:xfrm>
            <a:off x="5410201" y="762000"/>
            <a:ext cx="4633913" cy="3581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en-US" altLang="en-US" sz="1800">
              <a:latin typeface="Calibri" panose="020F0502020204030204" pitchFamily="34" charset="0"/>
            </a:endParaRPr>
          </a:p>
        </p:txBody>
      </p:sp>
      <p:sp>
        <p:nvSpPr>
          <p:cNvPr id="24584" name="object 8">
            <a:extLst>
              <a:ext uri="{FF2B5EF4-FFF2-40B4-BE49-F238E27FC236}">
                <a16:creationId xmlns:a16="http://schemas.microsoft.com/office/drawing/2014/main" id="{3EBA372E-2289-43A7-B3A3-FD7A5AFE4656}"/>
              </a:ext>
            </a:extLst>
          </p:cNvPr>
          <p:cNvSpPr txBox="1">
            <a:spLocks noChangeArrowheads="1"/>
          </p:cNvSpPr>
          <p:nvPr/>
        </p:nvSpPr>
        <p:spPr bwMode="auto">
          <a:xfrm>
            <a:off x="8593138" y="3209926"/>
            <a:ext cx="711200" cy="65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25" indent="-1000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88"/>
              </a:spcBef>
              <a:buClrTx/>
              <a:buNone/>
            </a:pPr>
            <a:r>
              <a:rPr lang="en-US" altLang="en-US" sz="1400" b="1">
                <a:solidFill>
                  <a:srgbClr val="0033CC"/>
                </a:solidFill>
              </a:rPr>
              <a:t>300 mm  wafer</a:t>
            </a:r>
            <a:endParaRPr lang="en-US" altLang="en-US" sz="1400"/>
          </a:p>
        </p:txBody>
      </p:sp>
      <p:sp>
        <p:nvSpPr>
          <p:cNvPr id="24585" name="object 9">
            <a:extLst>
              <a:ext uri="{FF2B5EF4-FFF2-40B4-BE49-F238E27FC236}">
                <a16:creationId xmlns:a16="http://schemas.microsoft.com/office/drawing/2014/main" id="{320F2B73-FBE5-4244-A0B2-898D11AFD7AE}"/>
              </a:ext>
            </a:extLst>
          </p:cNvPr>
          <p:cNvSpPr txBox="1">
            <a:spLocks noChangeArrowheads="1"/>
          </p:cNvSpPr>
          <p:nvPr/>
        </p:nvSpPr>
        <p:spPr bwMode="auto">
          <a:xfrm>
            <a:off x="7277100" y="3319464"/>
            <a:ext cx="711200" cy="65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25" indent="-1000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ts val="88"/>
              </a:spcBef>
              <a:buClrTx/>
              <a:buNone/>
            </a:pPr>
            <a:r>
              <a:rPr lang="en-US" altLang="en-US" sz="1400" b="1">
                <a:solidFill>
                  <a:srgbClr val="0033CC"/>
                </a:solidFill>
              </a:rPr>
              <a:t>200 mm  wafer</a:t>
            </a:r>
            <a:endParaRPr lang="en-US" altLang="en-US" sz="1400"/>
          </a:p>
        </p:txBody>
      </p:sp>
      <p:sp>
        <p:nvSpPr>
          <p:cNvPr id="10" name="object 10">
            <a:extLst>
              <a:ext uri="{FF2B5EF4-FFF2-40B4-BE49-F238E27FC236}">
                <a16:creationId xmlns:a16="http://schemas.microsoft.com/office/drawing/2014/main" id="{1C0C5141-BB04-4697-B28A-52431A43F73A}"/>
              </a:ext>
            </a:extLst>
          </p:cNvPr>
          <p:cNvSpPr txBox="1"/>
          <p:nvPr/>
        </p:nvSpPr>
        <p:spPr>
          <a:xfrm>
            <a:off x="6442076" y="2554288"/>
            <a:ext cx="1870075" cy="239712"/>
          </a:xfrm>
          <a:prstGeom prst="rect">
            <a:avLst/>
          </a:prstGeom>
          <a:solidFill>
            <a:srgbClr val="FFFFFF"/>
          </a:solidFill>
          <a:ln w="9525">
            <a:solidFill>
              <a:srgbClr val="000000"/>
            </a:solidFill>
          </a:ln>
        </p:spPr>
        <p:txBody>
          <a:bodyPr lIns="0" tIns="22794" rIns="0" bIns="0">
            <a:spAutoFit/>
          </a:bodyPr>
          <a:lstStyle/>
          <a:p>
            <a:pPr marL="51286">
              <a:spcBef>
                <a:spcPts val="179"/>
              </a:spcBef>
              <a:defRPr/>
            </a:pPr>
            <a:r>
              <a:rPr sz="1400" b="1" dirty="0">
                <a:latin typeface="Arial"/>
                <a:cs typeface="Arial"/>
              </a:rPr>
              <a:t>A pure </a:t>
            </a:r>
            <a:r>
              <a:rPr sz="1400" b="1" spc="-4" dirty="0">
                <a:latin typeface="Arial"/>
                <a:cs typeface="Arial"/>
              </a:rPr>
              <a:t>silicon</a:t>
            </a:r>
            <a:r>
              <a:rPr sz="1400" b="1" spc="-54" dirty="0">
                <a:latin typeface="Arial"/>
                <a:cs typeface="Arial"/>
              </a:rPr>
              <a:t> </a:t>
            </a:r>
            <a:r>
              <a:rPr sz="1400" b="1" spc="-4" dirty="0">
                <a:latin typeface="Arial"/>
                <a:cs typeface="Arial"/>
              </a:rPr>
              <a:t>boule</a:t>
            </a:r>
            <a:endParaRPr sz="1400">
              <a:latin typeface="Arial"/>
              <a:cs typeface="Arial"/>
            </a:endParaRPr>
          </a:p>
        </p:txBody>
      </p:sp>
      <p:pic>
        <p:nvPicPr>
          <p:cNvPr id="24587" name="Picture 2" descr="C:\Users\Administrator\Desktop\srm-ramapuram-logo-2.png">
            <a:extLst>
              <a:ext uri="{FF2B5EF4-FFF2-40B4-BE49-F238E27FC236}">
                <a16:creationId xmlns:a16="http://schemas.microsoft.com/office/drawing/2014/main" id="{8D394F0F-3821-4229-85DB-0D2B2165E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128E8D7-5D19-4E56-8E47-BC7D54B5DA0D}"/>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a:extLst>
              <a:ext uri="{FF2B5EF4-FFF2-40B4-BE49-F238E27FC236}">
                <a16:creationId xmlns:a16="http://schemas.microsoft.com/office/drawing/2014/main" id="{1328E4E1-6C30-445C-90D0-87A26E9E017F}"/>
              </a:ext>
            </a:extLst>
          </p:cNvPr>
          <p:cNvSpPr>
            <a:spLocks noGrp="1"/>
          </p:cNvSpPr>
          <p:nvPr>
            <p:ph type="title"/>
          </p:nvPr>
        </p:nvSpPr>
        <p:spPr>
          <a:xfrm>
            <a:off x="1981200" y="1143000"/>
            <a:ext cx="8153400" cy="3505200"/>
          </a:xfrm>
        </p:spPr>
        <p:txBody>
          <a:bodyPr/>
          <a:lstStyle/>
          <a:p>
            <a:pPr algn="ctr" eaLnBrk="1" hangingPunct="1"/>
            <a:r>
              <a:rPr lang="en-US" altLang="en-US">
                <a:latin typeface="Times New Roman" panose="02020603050405020304" pitchFamily="18" charset="0"/>
                <a:cs typeface="Times New Roman" panose="02020603050405020304" pitchFamily="18" charset="0"/>
              </a:rPr>
              <a:t>SI WAFER PRODUCTION,</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CZ PROCESS,</a:t>
            </a:r>
            <a:br>
              <a:rPr lang="en-US" altLang="en-US">
                <a:latin typeface="Times New Roman" panose="02020603050405020304" pitchFamily="18" charset="0"/>
                <a:cs typeface="Times New Roman" panose="02020603050405020304" pitchFamily="18" charset="0"/>
              </a:rPr>
            </a:br>
            <a:r>
              <a:rPr lang="en-US" altLang="en-US" b="1">
                <a:solidFill>
                  <a:srgbClr val="FF0000"/>
                </a:solidFill>
                <a:latin typeface="Times New Roman" panose="02020603050405020304" pitchFamily="18" charset="0"/>
                <a:cs typeface="Times New Roman" panose="02020603050405020304" pitchFamily="18" charset="0"/>
              </a:rPr>
              <a:t>(S3)</a:t>
            </a:r>
          </a:p>
        </p:txBody>
      </p:sp>
      <p:sp>
        <p:nvSpPr>
          <p:cNvPr id="2" name="Footer Placeholder 1">
            <a:extLst>
              <a:ext uri="{FF2B5EF4-FFF2-40B4-BE49-F238E27FC236}">
                <a16:creationId xmlns:a16="http://schemas.microsoft.com/office/drawing/2014/main" id="{28B05CA5-EEDB-4917-A941-0CA07127F6B7}"/>
              </a:ext>
            </a:extLst>
          </p:cNvPr>
          <p:cNvSpPr>
            <a:spLocks noGrp="1"/>
          </p:cNvSpPr>
          <p:nvPr>
            <p:ph type="ftr" sz="quarter" idx="11"/>
          </p:nvPr>
        </p:nvSpPr>
        <p:spPr/>
        <p:txBody>
          <a:bodyPr/>
          <a:lstStyle/>
          <a:p>
            <a:pPr>
              <a:defRPr/>
            </a:pP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D5E8-D4D3-4A88-8C54-55F961ACD750}"/>
              </a:ext>
            </a:extLst>
          </p:cNvPr>
          <p:cNvSpPr>
            <a:spLocks noGrp="1"/>
          </p:cNvSpPr>
          <p:nvPr>
            <p:ph type="title"/>
          </p:nvPr>
        </p:nvSpPr>
        <p:spPr>
          <a:xfrm>
            <a:off x="1524000" y="685800"/>
            <a:ext cx="8229600" cy="762000"/>
          </a:xfrm>
        </p:spPr>
        <p:txBody>
          <a:bodyPr>
            <a:normAutofit fontScale="90000"/>
          </a:bodyPr>
          <a:lstStyle/>
          <a:p>
            <a:pPr>
              <a:defRPr/>
            </a:pPr>
            <a:r>
              <a:rPr lang="en-US" b="1" dirty="0">
                <a:solidFill>
                  <a:srgbClr val="FF0000"/>
                </a:solidFill>
                <a:latin typeface="Times New Roman" pitchFamily="18" charset="0"/>
                <a:cs typeface="Times New Roman" pitchFamily="18" charset="0"/>
              </a:rPr>
              <a:t>SI WAFER PRODUCTION </a:t>
            </a:r>
            <a:r>
              <a:rPr lang="en-US" b="1" spc="-5" dirty="0">
                <a:solidFill>
                  <a:srgbClr val="FF0000"/>
                </a:solidFill>
                <a:latin typeface="Times New Roman" pitchFamily="18" charset="0"/>
                <a:cs typeface="Times New Roman" pitchFamily="18" charset="0"/>
              </a:rPr>
              <a:t>STEPS</a:t>
            </a:r>
            <a:br>
              <a:rPr lang="en-US" b="1" spc="-5" dirty="0">
                <a:latin typeface="Times New Roman" pitchFamily="18" charset="0"/>
                <a:cs typeface="Times New Roman" pitchFamily="18" charset="0"/>
              </a:rPr>
            </a:br>
            <a:endParaRPr lang="en-US" dirty="0"/>
          </a:p>
        </p:txBody>
      </p:sp>
      <p:sp>
        <p:nvSpPr>
          <p:cNvPr id="26627" name="Content Placeholder 3">
            <a:extLst>
              <a:ext uri="{FF2B5EF4-FFF2-40B4-BE49-F238E27FC236}">
                <a16:creationId xmlns:a16="http://schemas.microsoft.com/office/drawing/2014/main" id="{DB33B411-3F7C-49A6-9604-503E2C3ED6FA}"/>
              </a:ext>
            </a:extLst>
          </p:cNvPr>
          <p:cNvSpPr>
            <a:spLocks noGrp="1"/>
          </p:cNvSpPr>
          <p:nvPr>
            <p:ph idx="1"/>
          </p:nvPr>
        </p:nvSpPr>
        <p:spPr>
          <a:xfrm>
            <a:off x="1905000" y="1371600"/>
            <a:ext cx="8229600" cy="5181600"/>
          </a:xfrm>
        </p:spPr>
        <p:txBody>
          <a:bodyPr/>
          <a:lstStyle/>
          <a:p>
            <a:pPr marL="469900">
              <a:lnSpc>
                <a:spcPts val="2075"/>
              </a:lnSpc>
              <a:spcBef>
                <a:spcPts val="163"/>
              </a:spcBef>
              <a:buNone/>
            </a:pPr>
            <a:endParaRPr lang="en-US" altLang="en-US" sz="2200" b="1">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Crystal Growth and Wafer Slicing Process  </a:t>
            </a:r>
          </a:p>
          <a:p>
            <a:pPr marL="469900">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Thickness Sorting</a:t>
            </a:r>
          </a:p>
          <a:p>
            <a:pPr marL="469900">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Lapping &amp; Etching Processes</a:t>
            </a:r>
          </a:p>
          <a:p>
            <a:pPr marL="469900">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Thickness Sorting and Flatness Checking </a:t>
            </a:r>
          </a:p>
          <a:p>
            <a:pPr marL="469900">
              <a:lnSpc>
                <a:spcPct val="130000"/>
              </a:lnSpc>
              <a:spcBef>
                <a:spcPct val="0"/>
              </a:spcBef>
            </a:pPr>
            <a:endParaRPr lang="en-US" altLang="en-US" sz="2200">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 Polishing Process</a:t>
            </a:r>
          </a:p>
          <a:p>
            <a:pPr marL="469900">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a:lnSpc>
                <a:spcPct val="130000"/>
              </a:lnSpc>
              <a:spcBef>
                <a:spcPct val="0"/>
              </a:spcBef>
            </a:pPr>
            <a:r>
              <a:rPr lang="en-US" altLang="en-US" sz="2200">
                <a:latin typeface="Times New Roman" panose="02020603050405020304" pitchFamily="18" charset="0"/>
                <a:cs typeface="Times New Roman" panose="02020603050405020304" pitchFamily="18" charset="0"/>
              </a:rPr>
              <a:t>Final Dimensional and Electrical Properties Qualification</a:t>
            </a:r>
          </a:p>
          <a:p>
            <a:pPr marL="469900">
              <a:lnSpc>
                <a:spcPct val="80000"/>
              </a:lnSpc>
            </a:pPr>
            <a:endParaRPr lang="en-US" altLang="en-US" sz="2600"/>
          </a:p>
        </p:txBody>
      </p:sp>
      <p:sp>
        <p:nvSpPr>
          <p:cNvPr id="2" name="Footer Placeholder 1">
            <a:extLst>
              <a:ext uri="{FF2B5EF4-FFF2-40B4-BE49-F238E27FC236}">
                <a16:creationId xmlns:a16="http://schemas.microsoft.com/office/drawing/2014/main" id="{AE3A898A-05CC-434A-BF32-142B4B774A23}"/>
              </a:ext>
            </a:extLst>
          </p:cNvPr>
          <p:cNvSpPr>
            <a:spLocks noGrp="1"/>
          </p:cNvSpPr>
          <p:nvPr>
            <p:ph type="ftr" sz="quarter" idx="11"/>
          </p:nvPr>
        </p:nvSpPr>
        <p:spPr/>
        <p:txBody>
          <a:bodyPr/>
          <a:lstStyle/>
          <a:p>
            <a:pPr>
              <a:defRPr/>
            </a:pP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2985</TotalTime>
  <Words>5266</Words>
  <Application>Microsoft Office PowerPoint</Application>
  <PresentationFormat>Widescreen</PresentationFormat>
  <Paragraphs>493</Paragraphs>
  <Slides>193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193</vt:i4>
      </vt:variant>
    </vt:vector>
  </HeadingPairs>
  <TitlesOfParts>
    <vt:vector size="205" baseType="lpstr">
      <vt:lpstr>Arial</vt:lpstr>
      <vt:lpstr>Arial Black</vt:lpstr>
      <vt:lpstr>Arial,Bold</vt:lpstr>
      <vt:lpstr>Calibri</vt:lpstr>
      <vt:lpstr>Calibri Light</vt:lpstr>
      <vt:lpstr>Georgia</vt:lpstr>
      <vt:lpstr>Liberation Sans Narrow</vt:lpstr>
      <vt:lpstr>Symbol</vt:lpstr>
      <vt:lpstr>Times New Roman</vt:lpstr>
      <vt:lpstr>Wingdings</vt:lpstr>
      <vt:lpstr>Wingdings 3</vt:lpstr>
      <vt:lpstr>Office Theme</vt:lpstr>
      <vt:lpstr>PowerPoint Presentation</vt:lpstr>
      <vt:lpstr>What's a Magnetic Sensor?</vt:lpstr>
      <vt:lpstr>Types – </vt:lpstr>
      <vt:lpstr>1. Magnetic field sensor</vt:lpstr>
      <vt:lpstr>Example of Magnetic field sensor (coils)</vt:lpstr>
      <vt:lpstr>Example of Magnetic field sensor (coils)</vt:lpstr>
      <vt:lpstr>2. Magneto - Elastic sensor</vt:lpstr>
      <vt:lpstr>Magneto - elastic sensor</vt:lpstr>
      <vt:lpstr>3.Magnetic elastic sensor </vt:lpstr>
      <vt:lpstr>Villari effect</vt:lpstr>
      <vt:lpstr>Villari effect</vt:lpstr>
      <vt:lpstr>4. Torque/force sensors</vt:lpstr>
      <vt:lpstr>Torque/force sensors</vt:lpstr>
      <vt:lpstr>5. Magneto resistive sensors</vt:lpstr>
      <vt:lpstr>6. Hall effect sensors or magneto galvanic sensors</vt:lpstr>
      <vt:lpstr>Hall sensor</vt:lpstr>
      <vt:lpstr>Application of Hall sensor </vt:lpstr>
      <vt:lpstr>PowerPoint Presentation</vt:lpstr>
      <vt:lpstr>Hall sensor Vs Magnetic sensor</vt:lpstr>
      <vt:lpstr>7. Distance or proximity sensors</vt:lpstr>
      <vt:lpstr>Proximity sensors</vt:lpstr>
      <vt:lpstr>8. Wiegand and pulse wire sensors</vt:lpstr>
      <vt:lpstr>Wiegand and pulse wire sensors</vt:lpstr>
      <vt:lpstr>9. Superconducting Quantum Interference Devices (SQUIDs)</vt:lpstr>
      <vt:lpstr>SQUID</vt:lpstr>
      <vt:lpstr>PowerPoint Presentation</vt:lpstr>
      <vt:lpstr>PowerPoint Presentation</vt:lpstr>
      <vt:lpstr>PowerPoint Presentation</vt:lpstr>
      <vt:lpstr>10. Magnetostriction</vt:lpstr>
      <vt:lpstr>Magnetostriction</vt:lpstr>
      <vt:lpstr>Magnetostriction</vt:lpstr>
      <vt:lpstr>VILLARI Effect</vt:lpstr>
      <vt:lpstr>Villari effect</vt:lpstr>
      <vt:lpstr>Contd..</vt:lpstr>
      <vt:lpstr>Villari effect</vt:lpstr>
      <vt:lpstr>Villari effect</vt:lpstr>
      <vt:lpstr>Villari effect</vt:lpstr>
      <vt:lpstr>Villari effect</vt:lpstr>
      <vt:lpstr>Wiedemann effect</vt:lpstr>
      <vt:lpstr>Contd..</vt:lpstr>
      <vt:lpstr>Wiedemann effect has 2 inverse effects</vt:lpstr>
      <vt:lpstr>Hall effect</vt:lpstr>
      <vt:lpstr>Hall effect</vt:lpstr>
      <vt:lpstr>Hall effect</vt:lpstr>
      <vt:lpstr>Hall effect</vt:lpstr>
      <vt:lpstr>Hall effect</vt:lpstr>
      <vt:lpstr>Hall effect</vt:lpstr>
      <vt:lpstr>Hall effect</vt:lpstr>
      <vt:lpstr>Hall effect</vt:lpstr>
      <vt:lpstr>Hall effect</vt:lpstr>
      <vt:lpstr>Hall effect</vt:lpstr>
      <vt:lpstr>Hall effect</vt:lpstr>
      <vt:lpstr>PowerPoint Presentation</vt:lpstr>
      <vt:lpstr>PowerPoint Presentation</vt:lpstr>
      <vt:lpstr>General Architecture of Smart Sensor</vt:lpstr>
      <vt:lpstr>PowerPoint Presentation</vt:lpstr>
      <vt:lpstr>PowerPoint Presentation</vt:lpstr>
      <vt:lpstr>Information Coding/Processing </vt:lpstr>
      <vt:lpstr>Data Compensation</vt:lpstr>
      <vt:lpstr>Top Smart Sensors -</vt:lpstr>
      <vt:lpstr>Smart Sensors (Cont..)</vt:lpstr>
      <vt:lpstr>Smart Sensors (Cont..)</vt:lpstr>
      <vt:lpstr>Smart Sensors (Cont..)</vt:lpstr>
      <vt:lpstr>Smart Sensors (Cont..)</vt:lpstr>
      <vt:lpstr>Smart Sensors (Cont..)</vt:lpstr>
      <vt:lpstr>Smart Sensors (Cont..)</vt:lpstr>
      <vt:lpstr>Smart Sensors (Cont..)</vt:lpstr>
      <vt:lpstr>Smart Sensors (Cont..)</vt:lpstr>
      <vt:lpstr>Smart Sensors (Cont..)</vt:lpstr>
      <vt:lpstr>Smart Sensors (Cont..)</vt:lpstr>
      <vt:lpstr>Advantage - </vt:lpstr>
      <vt:lpstr>Disadvantages - </vt:lpstr>
      <vt:lpstr>PowerPoint Presentation</vt:lpstr>
      <vt:lpstr>PowerPoint Presentation</vt:lpstr>
      <vt:lpstr>PowerPoint Presentation</vt:lpstr>
      <vt:lpstr>PowerPoint Presentation</vt:lpstr>
      <vt:lpstr>PowerPoint Presentation</vt:lpstr>
      <vt:lpstr>PowerPoint Presentation</vt:lpstr>
      <vt:lpstr>WHAT IS MEMS</vt:lpstr>
      <vt:lpstr>Inertia Sensor for Automobile “Air Bag” Deployment System</vt:lpstr>
      <vt:lpstr>Micro Cars (Courtesy of Denso Research Laboratories, Denso Corporation, Aichi, Japan)</vt:lpstr>
      <vt:lpstr>Miniaturization of Digital Computers - A remarkable case of miniaturization!</vt:lpstr>
      <vt:lpstr>MINIATURIAZATION – The Principal Driving Force  for the 21st Century Industrial Technology</vt:lpstr>
      <vt:lpstr>Market Demand for Intelligent, Robusting, Smaller,  Multi-Functional Products - the evolution of cellular phones</vt:lpstr>
      <vt:lpstr>Components of Microsystems</vt:lpstr>
      <vt:lpstr>PowerPoint Presentation</vt:lpstr>
      <vt:lpstr>Scaling Laws in Miniaturization</vt:lpstr>
      <vt:lpstr>WHY SCALING LAWS?</vt:lpstr>
      <vt:lpstr>Types of Scaling Laws</vt:lpstr>
      <vt:lpstr>PowerPoint Presentation</vt:lpstr>
      <vt:lpstr>PowerPoint Presentation</vt:lpstr>
      <vt:lpstr>Scaling Laws in Miniaturization</vt:lpstr>
      <vt:lpstr>Range of sizes of objects studied by biochemists and biologists.  (Biochemistry by Mathews et al.) </vt:lpstr>
      <vt:lpstr>SUBSTRATES AND WAFERS</vt:lpstr>
      <vt:lpstr>Silicon – an ideal substrate material for MEMS </vt:lpstr>
      <vt:lpstr>PowerPoint Presentation</vt:lpstr>
      <vt:lpstr>Pure silicon wafers</vt:lpstr>
      <vt:lpstr>SI WAFER PRODUCTION, CZ PROCESS, (S3)</vt:lpstr>
      <vt:lpstr>SI WAFER PRODUCTION STEPS </vt:lpstr>
      <vt:lpstr>Crystal Growth and Wafer Slicing Process</vt:lpstr>
      <vt:lpstr>PowerPoint Presentation</vt:lpstr>
      <vt:lpstr>Thickness Sorting  </vt:lpstr>
      <vt:lpstr>PowerPoint Presentation</vt:lpstr>
      <vt:lpstr>Polishing Process</vt:lpstr>
      <vt:lpstr>Nano Sensor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Sensors</dc:title>
  <dc:creator>Microsoft account</dc:creator>
  <cp:lastModifiedBy>Ramya G</cp:lastModifiedBy>
  <cp:revision>63</cp:revision>
  <dcterms:created xsi:type="dcterms:W3CDTF">2021-09-06T13:56:44Z</dcterms:created>
  <dcterms:modified xsi:type="dcterms:W3CDTF">2021-10-06T05:44:30Z</dcterms:modified>
</cp:coreProperties>
</file>